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4"/>
  </p:sldMasterIdLst>
  <p:notesMasterIdLst>
    <p:notesMasterId r:id="rId17"/>
  </p:notesMasterIdLst>
  <p:sldIdLst>
    <p:sldId id="269" r:id="rId5"/>
    <p:sldId id="261" r:id="rId6"/>
    <p:sldId id="273" r:id="rId7"/>
    <p:sldId id="270" r:id="rId8"/>
    <p:sldId id="271" r:id="rId9"/>
    <p:sldId id="275" r:id="rId10"/>
    <p:sldId id="262" r:id="rId11"/>
    <p:sldId id="272" r:id="rId12"/>
    <p:sldId id="276" r:id="rId13"/>
    <p:sldId id="277" r:id="rId14"/>
    <p:sldId id="278" r:id="rId15"/>
    <p:sldId id="264" r:id="rId16"/>
  </p:sldIdLst>
  <p:sldSz cx="24385588" cy="13717588"/>
  <p:notesSz cx="6858000" cy="9144000"/>
  <p:embeddedFontLst>
    <p:embeddedFont>
      <p:font typeface="Asap Italic" panose="020B0604020202020204" charset="0"/>
      <p:italic r:id="rId18"/>
    </p:embeddedFont>
  </p:embeddedFontLst>
  <p:defaultTextStyle>
    <a:defPPr>
      <a:defRPr lang="en-US"/>
    </a:defPPr>
    <a:lvl1pPr marL="0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46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91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337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783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229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674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1120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566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1">
          <p15:clr>
            <a:srgbClr val="A4A3A4"/>
          </p15:clr>
        </p15:guide>
        <p15:guide id="2" pos="76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291388-B384-0C94-3E9D-8B7780D6A5F4}" v="5" dt="2026-02-11T21:14:29.7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 snapToObjects="1">
      <p:cViewPr varScale="1">
        <p:scale>
          <a:sx n="53" d="100"/>
          <a:sy n="53" d="100"/>
        </p:scale>
        <p:origin x="798" y="96"/>
      </p:cViewPr>
      <p:guideLst>
        <p:guide orient="horz" pos="4321"/>
        <p:guide pos="76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1.fntdata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ie Brown" userId="S::stephanie.brown@mentalhealth.org.nz::ae62c961-85dd-4da3-94a5-8f55ca49c311" providerId="AD" clId="Web-{0D291388-B384-0C94-3E9D-8B7780D6A5F4}"/>
    <pc:docChg chg="modSld">
      <pc:chgData name="Stephanie Brown" userId="S::stephanie.brown@mentalhealth.org.nz::ae62c961-85dd-4da3-94a5-8f55ca49c311" providerId="AD" clId="Web-{0D291388-B384-0C94-3E9D-8B7780D6A5F4}" dt="2026-02-11T21:14:29.773" v="3" actId="20577"/>
      <pc:docMkLst>
        <pc:docMk/>
      </pc:docMkLst>
      <pc:sldChg chg="modSp">
        <pc:chgData name="Stephanie Brown" userId="S::stephanie.brown@mentalhealth.org.nz::ae62c961-85dd-4da3-94a5-8f55ca49c311" providerId="AD" clId="Web-{0D291388-B384-0C94-3E9D-8B7780D6A5F4}" dt="2026-02-11T21:14:29.773" v="3" actId="20577"/>
        <pc:sldMkLst>
          <pc:docMk/>
          <pc:sldMk cId="4065393511" sldId="269"/>
        </pc:sldMkLst>
        <pc:spChg chg="mod">
          <ac:chgData name="Stephanie Brown" userId="S::stephanie.brown@mentalhealth.org.nz::ae62c961-85dd-4da3-94a5-8f55ca49c311" providerId="AD" clId="Web-{0D291388-B384-0C94-3E9D-8B7780D6A5F4}" dt="2026-02-11T21:14:29.773" v="3" actId="20577"/>
          <ac:spMkLst>
            <pc:docMk/>
            <pc:sldMk cId="4065393511" sldId="269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916359-3E14-4E48-A883-1A0D2F3E3E76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EBF26-D6D7-E642-B739-A32DD5879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66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891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46" algn="l" defTabSz="1828891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91" algn="l" defTabSz="1828891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337" algn="l" defTabSz="1828891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783" algn="l" defTabSz="1828891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229" algn="l" defTabSz="1828891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674" algn="l" defTabSz="1828891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1120" algn="l" defTabSz="1828891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566" algn="l" defTabSz="1828891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28" y="3427"/>
            <a:ext cx="24363930" cy="1371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/>
          <p:cNvSpPr/>
          <p:nvPr userDrawn="1"/>
        </p:nvSpPr>
        <p:spPr>
          <a:xfrm>
            <a:off x="5921599" y="9347205"/>
            <a:ext cx="12542390" cy="255408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94B2-4C02-614A-9D20-5089336A286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5921599" y="9465736"/>
            <a:ext cx="12542390" cy="2015067"/>
          </a:xfrm>
        </p:spPr>
        <p:txBody>
          <a:bodyPr anchor="b">
            <a:normAutofit/>
          </a:bodyPr>
          <a:lstStyle>
            <a:lvl1pPr algn="ctr">
              <a:defRPr sz="10000">
                <a:solidFill>
                  <a:schemeClr val="bg2"/>
                </a:solidFill>
              </a:defRPr>
            </a:lvl1pPr>
          </a:lstStyle>
          <a:p>
            <a:r>
              <a:rPr lang="mi-NZ" dirty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245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37" y="0"/>
            <a:ext cx="24376113" cy="13716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8666" y="1482980"/>
            <a:ext cx="16137467" cy="1819014"/>
          </a:xfrm>
        </p:spPr>
        <p:txBody>
          <a:bodyPr anchor="b"/>
          <a:lstStyle>
            <a:lvl1pPr algn="ctr">
              <a:defRPr sz="12000" baseline="0"/>
            </a:lvl1pPr>
          </a:lstStyle>
          <a:p>
            <a:r>
              <a:rPr lang="mi-NZ" dirty="0"/>
              <a:t>Question Number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199" y="5655734"/>
            <a:ext cx="18289191" cy="6499552"/>
          </a:xfrm>
        </p:spPr>
        <p:txBody>
          <a:bodyPr>
            <a:normAutofit/>
          </a:bodyPr>
          <a:lstStyle>
            <a:lvl1pPr marL="0" indent="0" algn="ctr">
              <a:buNone/>
              <a:defRPr sz="7000"/>
            </a:lvl1pPr>
            <a:lvl2pPr marL="914446" indent="0" algn="ctr">
              <a:buNone/>
              <a:defRPr sz="4000"/>
            </a:lvl2pPr>
            <a:lvl3pPr marL="1828891" indent="0" algn="ctr">
              <a:buNone/>
              <a:defRPr sz="3600"/>
            </a:lvl3pPr>
            <a:lvl4pPr marL="2743337" indent="0" algn="ctr">
              <a:buNone/>
              <a:defRPr sz="3200"/>
            </a:lvl4pPr>
            <a:lvl5pPr marL="3657783" indent="0" algn="ctr">
              <a:buNone/>
              <a:defRPr sz="3200"/>
            </a:lvl5pPr>
            <a:lvl6pPr marL="4572229" indent="0" algn="ctr">
              <a:buNone/>
              <a:defRPr sz="3200"/>
            </a:lvl6pPr>
            <a:lvl7pPr marL="5486674" indent="0" algn="ctr">
              <a:buNone/>
              <a:defRPr sz="3200"/>
            </a:lvl7pPr>
            <a:lvl8pPr marL="6401120" indent="0" algn="ctr">
              <a:buNone/>
              <a:defRPr sz="3200"/>
            </a:lvl8pPr>
            <a:lvl9pPr marL="7315566" indent="0" algn="ctr">
              <a:buNone/>
              <a:defRPr sz="3200"/>
            </a:lvl9pPr>
          </a:lstStyle>
          <a:p>
            <a:r>
              <a:rPr lang="mi-NZ" dirty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94B2-4C02-614A-9D20-5089336A2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60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37" y="0"/>
            <a:ext cx="24376112" cy="13716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8666" y="1449114"/>
            <a:ext cx="16137467" cy="1819014"/>
          </a:xfrm>
        </p:spPr>
        <p:txBody>
          <a:bodyPr anchor="b"/>
          <a:lstStyle>
            <a:lvl1pPr algn="ctr">
              <a:defRPr sz="12000" baseline="0">
                <a:solidFill>
                  <a:schemeClr val="bg2"/>
                </a:solidFill>
              </a:defRPr>
            </a:lvl1pPr>
          </a:lstStyle>
          <a:p>
            <a:r>
              <a:rPr lang="mi-NZ" dirty="0"/>
              <a:t>Question Number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199" y="5655734"/>
            <a:ext cx="18289191" cy="6499552"/>
          </a:xfrm>
        </p:spPr>
        <p:txBody>
          <a:bodyPr>
            <a:normAutofit/>
          </a:bodyPr>
          <a:lstStyle>
            <a:lvl1pPr marL="0" indent="0" algn="ctr">
              <a:buNone/>
              <a:defRPr sz="7000">
                <a:solidFill>
                  <a:schemeClr val="bg1"/>
                </a:solidFill>
              </a:defRPr>
            </a:lvl1pPr>
            <a:lvl2pPr marL="914446" indent="0" algn="ctr">
              <a:buNone/>
              <a:defRPr sz="4000"/>
            </a:lvl2pPr>
            <a:lvl3pPr marL="1828891" indent="0" algn="ctr">
              <a:buNone/>
              <a:defRPr sz="3600"/>
            </a:lvl3pPr>
            <a:lvl4pPr marL="2743337" indent="0" algn="ctr">
              <a:buNone/>
              <a:defRPr sz="3200"/>
            </a:lvl4pPr>
            <a:lvl5pPr marL="3657783" indent="0" algn="ctr">
              <a:buNone/>
              <a:defRPr sz="3200"/>
            </a:lvl5pPr>
            <a:lvl6pPr marL="4572229" indent="0" algn="ctr">
              <a:buNone/>
              <a:defRPr sz="3200"/>
            </a:lvl6pPr>
            <a:lvl7pPr marL="5486674" indent="0" algn="ctr">
              <a:buNone/>
              <a:defRPr sz="3200"/>
            </a:lvl7pPr>
            <a:lvl8pPr marL="6401120" indent="0" algn="ctr">
              <a:buNone/>
              <a:defRPr sz="3200"/>
            </a:lvl8pPr>
            <a:lvl9pPr marL="7315566" indent="0" algn="ctr">
              <a:buNone/>
              <a:defRPr sz="3200"/>
            </a:lvl9pPr>
          </a:lstStyle>
          <a:p>
            <a:r>
              <a:rPr lang="mi-NZ" dirty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94B2-4C02-614A-9D20-5089336A2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399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24385587" cy="13716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mi-NZ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mi-NZ" dirty="0"/>
              <a:t>Click to edit Master text styles</a:t>
            </a:r>
          </a:p>
          <a:p>
            <a:pPr lvl="1"/>
            <a:r>
              <a:rPr lang="mi-NZ" dirty="0"/>
              <a:t>Second level</a:t>
            </a:r>
          </a:p>
          <a:p>
            <a:pPr lvl="2"/>
            <a:r>
              <a:rPr lang="mi-NZ" dirty="0"/>
              <a:t>Third level</a:t>
            </a:r>
          </a:p>
          <a:p>
            <a:pPr lvl="3"/>
            <a:r>
              <a:rPr lang="mi-NZ" dirty="0"/>
              <a:t>Fourth level</a:t>
            </a:r>
          </a:p>
          <a:p>
            <a:pPr lvl="4"/>
            <a:r>
              <a:rPr lang="mi-NZ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94B2-4C02-614A-9D20-5089336A2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057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509" y="730336"/>
            <a:ext cx="21032570" cy="2651433"/>
          </a:xfrm>
          <a:prstGeom prst="rect">
            <a:avLst/>
          </a:prstGeom>
        </p:spPr>
        <p:txBody>
          <a:bodyPr vert="horz" lIns="182889" tIns="91445" rIns="182889" bIns="91445" rtlCol="0" anchor="ctr">
            <a:normAutofit/>
          </a:bodyPr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509" y="3651673"/>
            <a:ext cx="21032570" cy="8703684"/>
          </a:xfrm>
          <a:prstGeom prst="rect">
            <a:avLst/>
          </a:prstGeom>
        </p:spPr>
        <p:txBody>
          <a:bodyPr vert="horz" lIns="182889" tIns="91445" rIns="182889" bIns="91445" rtlCol="0">
            <a:normAutofit/>
          </a:bodyPr>
          <a:lstStyle/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509" y="12714173"/>
            <a:ext cx="5486757" cy="730335"/>
          </a:xfrm>
          <a:prstGeom prst="rect">
            <a:avLst/>
          </a:prstGeom>
        </p:spPr>
        <p:txBody>
          <a:bodyPr vert="horz" lIns="182889" tIns="91445" rIns="182889" bIns="91445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9A4B6-357F-944F-ACC9-958689701F6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726" y="12714173"/>
            <a:ext cx="8230136" cy="730335"/>
          </a:xfrm>
          <a:prstGeom prst="rect">
            <a:avLst/>
          </a:prstGeom>
        </p:spPr>
        <p:txBody>
          <a:bodyPr vert="horz" lIns="182889" tIns="91445" rIns="182889" bIns="91445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475471" y="12155286"/>
            <a:ext cx="5486757" cy="730335"/>
          </a:xfrm>
          <a:prstGeom prst="rect">
            <a:avLst/>
          </a:prstGeom>
        </p:spPr>
        <p:txBody>
          <a:bodyPr vert="horz" lIns="182889" tIns="91445" rIns="182889" bIns="91445" rtlCol="0" anchor="ctr"/>
          <a:lstStyle>
            <a:lvl1pPr algn="r">
              <a:defRPr sz="4000">
                <a:solidFill>
                  <a:schemeClr val="tx2"/>
                </a:solidFill>
              </a:defRPr>
            </a:lvl1pPr>
          </a:lstStyle>
          <a:p>
            <a:fld id="{F6D694B2-4C02-614A-9D20-5089336A28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1969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49" r:id="rId2"/>
    <p:sldLayoutId id="2147483674" r:id="rId3"/>
    <p:sldLayoutId id="2147483670" r:id="rId4"/>
  </p:sldLayoutIdLst>
  <p:txStyles>
    <p:titleStyle>
      <a:lvl1pPr algn="l" defTabSz="1828891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23" indent="-457223" algn="l" defTabSz="1828891" rtl="0" eaLnBrk="1" latinLnBrk="0" hangingPunct="1">
        <a:lnSpc>
          <a:spcPct val="90000"/>
        </a:lnSpc>
        <a:spcBef>
          <a:spcPts val="2000"/>
        </a:spcBef>
        <a:buFont typeface="Arial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69" indent="-457223" algn="l" defTabSz="1828891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114" indent="-457223" algn="l" defTabSz="1828891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560" indent="-457223" algn="l" defTabSz="1828891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5006" indent="-457223" algn="l" defTabSz="1828891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451" indent="-457223" algn="l" defTabSz="1828891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897" indent="-457223" algn="l" defTabSz="1828891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343" indent="-457223" algn="l" defTabSz="1828891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789" indent="-457223" algn="l" defTabSz="1828891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91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46" algn="l" defTabSz="1828891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91" algn="l" defTabSz="1828891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337" algn="l" defTabSz="1828891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783" algn="l" defTabSz="1828891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229" algn="l" defTabSz="1828891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674" algn="l" defTabSz="1828891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1120" algn="l" defTabSz="1828891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566" algn="l" defTabSz="1828891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21599" y="9447807"/>
            <a:ext cx="12542390" cy="2015067"/>
          </a:xfrm>
        </p:spPr>
        <p:txBody>
          <a:bodyPr/>
          <a:lstStyle/>
          <a:p>
            <a:r>
              <a:rPr lang="en-NZ" dirty="0"/>
              <a:t>PINK QUIZ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65393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NZ"/>
              <a:t>Question 9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True or false: </a:t>
            </a:r>
          </a:p>
          <a:p>
            <a:endParaRPr lang="en-US" dirty="0"/>
          </a:p>
          <a:p>
            <a:r>
              <a:rPr lang="en-US" dirty="0"/>
              <a:t>Pink Shirt Day began in </a:t>
            </a:r>
            <a:r>
              <a:rPr lang="en-US" dirty="0" err="1"/>
              <a:t>Aotearoa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869486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NZ" dirty="0"/>
              <a:t>Question 10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True or False: </a:t>
            </a:r>
          </a:p>
          <a:p>
            <a:endParaRPr lang="en-US" dirty="0"/>
          </a:p>
          <a:p>
            <a:r>
              <a:rPr lang="en-US" dirty="0"/>
              <a:t>Flamingos lose their pink </a:t>
            </a:r>
            <a:r>
              <a:rPr lang="en-US" dirty="0" err="1"/>
              <a:t>colour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if they do not consume the correct diet.</a:t>
            </a:r>
          </a:p>
        </p:txBody>
      </p:sp>
    </p:spTree>
    <p:extLst>
      <p:ext uri="{BB962C8B-B14F-4D97-AF65-F5344CB8AC3E}">
        <p14:creationId xmlns:p14="http://schemas.microsoft.com/office/powerpoint/2010/main" val="3985553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11500" dirty="0"/>
              <a:t>Answers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76509" y="3101788"/>
            <a:ext cx="21032570" cy="10094259"/>
          </a:xfrm>
        </p:spPr>
        <p:txBody>
          <a:bodyPr>
            <a:normAutofit fontScale="77500" lnSpcReduction="20000"/>
          </a:bodyPr>
          <a:lstStyle/>
          <a:p>
            <a:pPr marL="1174750" lvl="1" indent="-742950">
              <a:lnSpc>
                <a:spcPts val="5599"/>
              </a:lnSpc>
              <a:buAutoNum type="arabicPeriod"/>
            </a:pPr>
            <a:r>
              <a:rPr lang="en-US" sz="4000" dirty="0">
                <a:solidFill>
                  <a:srgbClr val="FFFFFF"/>
                </a:solidFill>
              </a:rPr>
              <a:t>LOMIANFG = Flamingo  /  WAETRLOMEN = Watermelon  /  GPI = Pig.</a:t>
            </a:r>
          </a:p>
          <a:p>
            <a:pPr marL="1174750" lvl="1" indent="-742950">
              <a:lnSpc>
                <a:spcPts val="5599"/>
              </a:lnSpc>
              <a:buAutoNum type="arabicPeriod"/>
            </a:pPr>
            <a:r>
              <a:rPr lang="en-US" sz="4000" dirty="0">
                <a:solidFill>
                  <a:srgbClr val="FFFFFF"/>
                </a:solidFill>
              </a:rPr>
              <a:t>The </a:t>
            </a:r>
            <a:r>
              <a:rPr lang="en-US" sz="4000" dirty="0" err="1">
                <a:solidFill>
                  <a:srgbClr val="FFFFFF"/>
                </a:solidFill>
              </a:rPr>
              <a:t>te</a:t>
            </a:r>
            <a:r>
              <a:rPr lang="en-US" sz="4000" dirty="0">
                <a:solidFill>
                  <a:srgbClr val="FFFFFF"/>
                </a:solidFill>
              </a:rPr>
              <a:t> reo </a:t>
            </a:r>
            <a:r>
              <a:rPr lang="en-US" sz="4000" dirty="0" err="1">
                <a:solidFill>
                  <a:srgbClr val="FFFFFF"/>
                </a:solidFill>
              </a:rPr>
              <a:t>kupu</a:t>
            </a:r>
            <a:r>
              <a:rPr lang="en-US" sz="4000" dirty="0">
                <a:solidFill>
                  <a:srgbClr val="FFFFFF"/>
                </a:solidFill>
              </a:rPr>
              <a:t> for pink is </a:t>
            </a:r>
            <a:r>
              <a:rPr lang="en-US" sz="4000" dirty="0" err="1">
                <a:solidFill>
                  <a:srgbClr val="FFFFFF"/>
                </a:solidFill>
              </a:rPr>
              <a:t>Māwhero</a:t>
            </a:r>
            <a:r>
              <a:rPr lang="en-US" sz="4000" dirty="0">
                <a:solidFill>
                  <a:srgbClr val="FFFFFF"/>
                </a:solidFill>
              </a:rPr>
              <a:t>.</a:t>
            </a:r>
          </a:p>
          <a:p>
            <a:pPr marL="1174750" lvl="1" indent="-742950">
              <a:lnSpc>
                <a:spcPts val="5599"/>
              </a:lnSpc>
              <a:buAutoNum type="arabicPeriod"/>
            </a:pPr>
            <a:r>
              <a:rPr lang="en-US" sz="4000" dirty="0">
                <a:solidFill>
                  <a:srgbClr val="FFFFFF"/>
                </a:solidFill>
              </a:rPr>
              <a:t>Winnie-the-</a:t>
            </a:r>
            <a:r>
              <a:rPr lang="en-US" sz="4000" dirty="0" err="1">
                <a:solidFill>
                  <a:srgbClr val="FFFFFF"/>
                </a:solidFill>
              </a:rPr>
              <a:t>Pooh's</a:t>
            </a:r>
            <a:r>
              <a:rPr lang="en-US" sz="4000" dirty="0">
                <a:solidFill>
                  <a:srgbClr val="FFFFFF"/>
                </a:solidFill>
              </a:rPr>
              <a:t> friend who is known for their </a:t>
            </a:r>
            <a:r>
              <a:rPr lang="en-US" sz="4000" dirty="0" err="1">
                <a:solidFill>
                  <a:srgbClr val="FFFFFF"/>
                </a:solidFill>
              </a:rPr>
              <a:t>timidness</a:t>
            </a:r>
            <a:r>
              <a:rPr lang="en-US" sz="4000" dirty="0">
                <a:solidFill>
                  <a:srgbClr val="FFFFFF"/>
                </a:solidFill>
              </a:rPr>
              <a:t> is Piglet.</a:t>
            </a:r>
          </a:p>
          <a:p>
            <a:pPr marL="1174750" lvl="1" indent="-742950">
              <a:lnSpc>
                <a:spcPts val="5599"/>
              </a:lnSpc>
              <a:buAutoNum type="arabicPeriod"/>
            </a:pPr>
            <a:r>
              <a:rPr lang="en-US" sz="4000" dirty="0">
                <a:solidFill>
                  <a:srgbClr val="FFFFFF"/>
                </a:solidFill>
              </a:rPr>
              <a:t>A ‘Pink Lady’ is an Apple.</a:t>
            </a:r>
          </a:p>
          <a:p>
            <a:pPr marL="1174750" lvl="1" indent="-742950">
              <a:lnSpc>
                <a:spcPts val="5599"/>
              </a:lnSpc>
              <a:buAutoNum type="arabicPeriod"/>
            </a:pPr>
            <a:r>
              <a:rPr lang="en-US" sz="4000" dirty="0">
                <a:solidFill>
                  <a:srgbClr val="FFFFFF"/>
                </a:solidFill>
              </a:rPr>
              <a:t>C: The </a:t>
            </a:r>
            <a:r>
              <a:rPr lang="en-US" sz="4000" dirty="0" err="1">
                <a:solidFill>
                  <a:srgbClr val="FFFFFF"/>
                </a:solidFill>
              </a:rPr>
              <a:t>colours</a:t>
            </a:r>
            <a:r>
              <a:rPr lang="en-US" sz="4000" dirty="0">
                <a:solidFill>
                  <a:srgbClr val="FFFFFF"/>
                </a:solidFill>
              </a:rPr>
              <a:t> that make pink are red and white.</a:t>
            </a:r>
          </a:p>
          <a:p>
            <a:pPr marL="1174750" lvl="1" indent="-742950">
              <a:lnSpc>
                <a:spcPts val="5599"/>
              </a:lnSpc>
              <a:buAutoNum type="arabicPeriod"/>
            </a:pPr>
            <a:r>
              <a:rPr lang="en-US" sz="4000" dirty="0">
                <a:solidFill>
                  <a:srgbClr val="FFFFFF"/>
                </a:solidFill>
              </a:rPr>
              <a:t>B: Margot Robbie played Barbie in the 2023 movie.</a:t>
            </a:r>
          </a:p>
          <a:p>
            <a:pPr marL="1174750" lvl="1" indent="-742950">
              <a:lnSpc>
                <a:spcPts val="5599"/>
              </a:lnSpc>
              <a:buAutoNum type="arabicPeriod"/>
            </a:pPr>
            <a:r>
              <a:rPr lang="en-US" sz="4000" dirty="0">
                <a:solidFill>
                  <a:srgbClr val="FFFFFF"/>
                </a:solidFill>
              </a:rPr>
              <a:t>Coconut Ice is the sweet treat made from coconut and is </a:t>
            </a:r>
            <a:r>
              <a:rPr lang="en-US" sz="4000" dirty="0" err="1">
                <a:solidFill>
                  <a:srgbClr val="FFFFFF"/>
                </a:solidFill>
              </a:rPr>
              <a:t>coloured</a:t>
            </a:r>
            <a:r>
              <a:rPr lang="en-US" sz="4000" dirty="0">
                <a:solidFill>
                  <a:srgbClr val="FFFFFF"/>
                </a:solidFill>
              </a:rPr>
              <a:t> pink and white.</a:t>
            </a:r>
          </a:p>
          <a:p>
            <a:pPr marL="1174750" lvl="1" indent="-742950">
              <a:lnSpc>
                <a:spcPts val="5599"/>
              </a:lnSpc>
              <a:buAutoNum type="arabicPeriod"/>
            </a:pPr>
            <a:r>
              <a:rPr lang="en-US" sz="4000" dirty="0">
                <a:solidFill>
                  <a:srgbClr val="FFFFFF"/>
                </a:solidFill>
              </a:rPr>
              <a:t>Pinky Bar is the chocolate bar that matches the </a:t>
            </a:r>
            <a:r>
              <a:rPr lang="en-US" sz="4000" dirty="0" err="1">
                <a:solidFill>
                  <a:srgbClr val="FFFFFF"/>
                </a:solidFill>
              </a:rPr>
              <a:t>colour</a:t>
            </a:r>
            <a:r>
              <a:rPr lang="en-US" sz="4000" dirty="0">
                <a:solidFill>
                  <a:srgbClr val="FFFFFF"/>
                </a:solidFill>
              </a:rPr>
              <a:t> of its packaging.</a:t>
            </a:r>
          </a:p>
          <a:p>
            <a:pPr marL="1174750" lvl="1" indent="-742950">
              <a:lnSpc>
                <a:spcPts val="5599"/>
              </a:lnSpc>
              <a:buAutoNum type="arabicPeriod"/>
            </a:pPr>
            <a:r>
              <a:rPr lang="en-US" sz="4000" dirty="0">
                <a:solidFill>
                  <a:srgbClr val="FFFFFF"/>
                </a:solidFill>
              </a:rPr>
              <a:t>FALSE. Pink Shirt Day first began in Canada in 2007 when two students took a stand against homophobic bullying after a new student was bullied for wearing pink. </a:t>
            </a:r>
          </a:p>
          <a:p>
            <a:pPr marL="1174750" lvl="1" indent="-742950">
              <a:lnSpc>
                <a:spcPts val="5599"/>
              </a:lnSpc>
              <a:buAutoNum type="arabicPeriod"/>
            </a:pPr>
            <a:r>
              <a:rPr lang="en-US" sz="4000" dirty="0">
                <a:solidFill>
                  <a:srgbClr val="FFFFFF"/>
                </a:solidFill>
              </a:rPr>
              <a:t>TRUE. Flamingos get their </a:t>
            </a:r>
            <a:r>
              <a:rPr lang="en-US" sz="4000" dirty="0" err="1">
                <a:solidFill>
                  <a:srgbClr val="FFFFFF"/>
                </a:solidFill>
              </a:rPr>
              <a:t>colour</a:t>
            </a:r>
            <a:r>
              <a:rPr lang="en-US" sz="4000" dirty="0">
                <a:solidFill>
                  <a:srgbClr val="FFFFFF"/>
                </a:solidFill>
              </a:rPr>
              <a:t> from carotenoid-rich foods. If they are not consuming enough foods that contain this, or use up the nutrients while feeding their young, their feathers fade or even turn white.</a:t>
            </a:r>
          </a:p>
        </p:txBody>
      </p:sp>
    </p:spTree>
    <p:extLst>
      <p:ext uri="{BB962C8B-B14F-4D97-AF65-F5344CB8AC3E}">
        <p14:creationId xmlns:p14="http://schemas.microsoft.com/office/powerpoint/2010/main" val="720743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NZ" dirty="0"/>
              <a:t>Question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Unscramble the following pink things </a:t>
            </a:r>
          </a:p>
          <a:p>
            <a:r>
              <a:rPr lang="en-US" sz="5800" dirty="0"/>
              <a:t>(one point per word): </a:t>
            </a:r>
          </a:p>
          <a:p>
            <a:endParaRPr lang="en-US" dirty="0"/>
          </a:p>
          <a:p>
            <a:r>
              <a:rPr lang="en-US" dirty="0"/>
              <a:t>LOMIANFG</a:t>
            </a:r>
          </a:p>
          <a:p>
            <a:r>
              <a:rPr lang="en-US" dirty="0"/>
              <a:t>WAETRLOMEN</a:t>
            </a:r>
          </a:p>
          <a:p>
            <a:r>
              <a:rPr lang="en-US" dirty="0"/>
              <a:t>GPI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266003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NZ" dirty="0"/>
              <a:t>Question 2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What is the </a:t>
            </a:r>
            <a:r>
              <a:rPr lang="en-US" dirty="0" err="1"/>
              <a:t>te</a:t>
            </a:r>
            <a:r>
              <a:rPr lang="en-US" dirty="0"/>
              <a:t> reo </a:t>
            </a:r>
            <a:r>
              <a:rPr lang="en-US" dirty="0" err="1"/>
              <a:t>kupu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for pink?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89017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NZ" dirty="0"/>
              <a:t>Question 3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Which of Winnie-the-</a:t>
            </a:r>
            <a:r>
              <a:rPr lang="en-US" dirty="0" err="1"/>
              <a:t>Pooh's</a:t>
            </a:r>
            <a:r>
              <a:rPr lang="en-US" dirty="0"/>
              <a:t> friends </a:t>
            </a:r>
            <a:br>
              <a:rPr lang="en-US" dirty="0"/>
            </a:br>
            <a:r>
              <a:rPr lang="en-US" dirty="0"/>
              <a:t>is known for their </a:t>
            </a:r>
            <a:r>
              <a:rPr lang="en-US" dirty="0" err="1"/>
              <a:t>timidness</a:t>
            </a:r>
            <a:r>
              <a:rPr lang="en-US" dirty="0"/>
              <a:t>?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675490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NZ" dirty="0"/>
              <a:t>Question 4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3048198" y="6222662"/>
            <a:ext cx="18289191" cy="6499552"/>
          </a:xfrm>
        </p:spPr>
        <p:txBody>
          <a:bodyPr/>
          <a:lstStyle/>
          <a:p>
            <a:r>
              <a:rPr lang="en-US" dirty="0"/>
              <a:t>What kind of fruit is a 'Pink Lady'?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594386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NZ" dirty="0"/>
              <a:t>Question 5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3048199" y="5655733"/>
            <a:ext cx="18289191" cy="6267325"/>
          </a:xfrm>
        </p:spPr>
        <p:txBody>
          <a:bodyPr>
            <a:normAutofit/>
          </a:bodyPr>
          <a:lstStyle/>
          <a:p>
            <a:r>
              <a:rPr lang="en-US" dirty="0"/>
              <a:t>What two </a:t>
            </a:r>
            <a:r>
              <a:rPr lang="en-US" dirty="0" err="1"/>
              <a:t>colours</a:t>
            </a:r>
            <a:r>
              <a:rPr lang="en-US" dirty="0"/>
              <a:t> make the </a:t>
            </a:r>
            <a:r>
              <a:rPr lang="en-US" dirty="0" err="1"/>
              <a:t>colour</a:t>
            </a:r>
            <a:r>
              <a:rPr lang="en-US" dirty="0"/>
              <a:t> pink?</a:t>
            </a:r>
          </a:p>
          <a:p>
            <a:endParaRPr lang="en-US" dirty="0"/>
          </a:p>
          <a:p>
            <a:r>
              <a:rPr lang="en-US" dirty="0">
                <a:solidFill>
                  <a:schemeClr val="bg2"/>
                </a:solidFill>
                <a:latin typeface="+mj-lt"/>
              </a:rPr>
              <a:t>A) </a:t>
            </a:r>
            <a:r>
              <a:rPr lang="en-US" dirty="0"/>
              <a:t>Red and yellow</a:t>
            </a:r>
          </a:p>
          <a:p>
            <a:r>
              <a:rPr lang="en-US" dirty="0">
                <a:solidFill>
                  <a:schemeClr val="bg2"/>
                </a:solidFill>
                <a:latin typeface="+mj-lt"/>
              </a:rPr>
              <a:t>B) </a:t>
            </a:r>
            <a:r>
              <a:rPr lang="en-US" dirty="0"/>
              <a:t>Orange and yellow</a:t>
            </a:r>
          </a:p>
          <a:p>
            <a:r>
              <a:rPr lang="en-US" dirty="0">
                <a:solidFill>
                  <a:schemeClr val="bg2"/>
                </a:solidFill>
                <a:latin typeface="+mj-lt"/>
              </a:rPr>
              <a:t>C) </a:t>
            </a:r>
            <a:r>
              <a:rPr lang="en-US" dirty="0"/>
              <a:t>Red and white</a:t>
            </a:r>
          </a:p>
        </p:txBody>
      </p:sp>
    </p:spTree>
    <p:extLst>
      <p:ext uri="{BB962C8B-B14F-4D97-AF65-F5344CB8AC3E}">
        <p14:creationId xmlns:p14="http://schemas.microsoft.com/office/powerpoint/2010/main" val="1108754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NZ" dirty="0"/>
              <a:t>Question 6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Who played Barbie in the 2023 Barbie movie?</a:t>
            </a:r>
          </a:p>
          <a:p>
            <a:endParaRPr lang="en-US" dirty="0"/>
          </a:p>
          <a:p>
            <a:r>
              <a:rPr lang="en-US" dirty="0">
                <a:solidFill>
                  <a:schemeClr val="accent1"/>
                </a:solidFill>
                <a:latin typeface="+mj-lt"/>
              </a:rPr>
              <a:t>A) </a:t>
            </a:r>
            <a:r>
              <a:rPr lang="en-US" dirty="0"/>
              <a:t>Meryl Streep</a:t>
            </a:r>
          </a:p>
          <a:p>
            <a:r>
              <a:rPr lang="en-US" dirty="0">
                <a:solidFill>
                  <a:schemeClr val="accent1"/>
                </a:solidFill>
                <a:latin typeface="+mj-lt"/>
              </a:rPr>
              <a:t>B) </a:t>
            </a:r>
            <a:r>
              <a:rPr lang="en-US" dirty="0"/>
              <a:t>Margot Robbie</a:t>
            </a:r>
          </a:p>
          <a:p>
            <a:r>
              <a:rPr lang="en-US" dirty="0">
                <a:solidFill>
                  <a:schemeClr val="accent1"/>
                </a:solidFill>
                <a:latin typeface="+mj-lt"/>
              </a:rPr>
              <a:t>C) </a:t>
            </a:r>
            <a:r>
              <a:rPr lang="en-US" dirty="0"/>
              <a:t>Scarlett Johansson</a:t>
            </a:r>
          </a:p>
        </p:txBody>
      </p:sp>
    </p:spTree>
    <p:extLst>
      <p:ext uri="{BB962C8B-B14F-4D97-AF65-F5344CB8AC3E}">
        <p14:creationId xmlns:p14="http://schemas.microsoft.com/office/powerpoint/2010/main" val="2542542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NZ" dirty="0"/>
              <a:t>Question 7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sweet treat made from coconut is </a:t>
            </a:r>
            <a:r>
              <a:rPr lang="en-US" dirty="0" err="1"/>
              <a:t>coloured</a:t>
            </a:r>
            <a:r>
              <a:rPr lang="en-US" dirty="0"/>
              <a:t> pink and white?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75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NZ" dirty="0"/>
              <a:t>Question 8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Cadbury chocolate bar's </a:t>
            </a:r>
            <a:br>
              <a:rPr lang="en-US" dirty="0"/>
            </a:br>
            <a:r>
              <a:rPr lang="en-US" dirty="0"/>
              <a:t>name matches the </a:t>
            </a:r>
            <a:r>
              <a:rPr lang="en-US" dirty="0" err="1"/>
              <a:t>colour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of its packaging?</a:t>
            </a:r>
          </a:p>
        </p:txBody>
      </p:sp>
    </p:spTree>
    <p:extLst>
      <p:ext uri="{BB962C8B-B14F-4D97-AF65-F5344CB8AC3E}">
        <p14:creationId xmlns:p14="http://schemas.microsoft.com/office/powerpoint/2010/main" val="4172433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SD2026">
      <a:dk1>
        <a:srgbClr val="3F3B39"/>
      </a:dk1>
      <a:lt1>
        <a:srgbClr val="E7E6E6"/>
      </a:lt1>
      <a:dk2>
        <a:srgbClr val="EE3378"/>
      </a:dk2>
      <a:lt2>
        <a:srgbClr val="F289B7"/>
      </a:lt2>
      <a:accent1>
        <a:srgbClr val="FDED9D"/>
      </a:accent1>
      <a:accent2>
        <a:srgbClr val="EE3378"/>
      </a:accent2>
      <a:accent3>
        <a:srgbClr val="3F3B39"/>
      </a:accent3>
      <a:accent4>
        <a:srgbClr val="F289B7"/>
      </a:accent4>
      <a:accent5>
        <a:srgbClr val="5B3426"/>
      </a:accent5>
      <a:accent6>
        <a:srgbClr val="A5CDD3"/>
      </a:accent6>
      <a:hlink>
        <a:srgbClr val="EE3378"/>
      </a:hlink>
      <a:folHlink>
        <a:srgbClr val="F289B7"/>
      </a:folHlink>
    </a:clrScheme>
    <a:fontScheme name="PSD 2026">
      <a:majorFont>
        <a:latin typeface="Atrament"/>
        <a:ea typeface=""/>
        <a:cs typeface=""/>
      </a:majorFont>
      <a:minorFont>
        <a:latin typeface="Asap Ital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proval xmlns="2c42301b-c6dd-4269-91b9-17c9a1ee7006" xsi:nil="true"/>
    <_Flow_SignoffStatus xmlns="2c42301b-c6dd-4269-91b9-17c9a1ee7006" xsi:nil="true"/>
    <lcf76f155ced4ddcb4097134ff3c332f xmlns="2c42301b-c6dd-4269-91b9-17c9a1ee7006">
      <Terms xmlns="http://schemas.microsoft.com/office/infopath/2007/PartnerControls"/>
    </lcf76f155ced4ddcb4097134ff3c332f>
    <ReadbyPA xmlns="2c42301b-c6dd-4269-91b9-17c9a1ee7006">false</ReadbyPA>
    <TaxCatchAll xmlns="629fa9f3-65f0-4f99-94e6-4f6d9e273c92" xsi:nil="true"/>
    <Approved xmlns="2c42301b-c6dd-4269-91b9-17c9a1ee700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4FD6E4ED07F54582C79FFB8031B374" ma:contentTypeVersion="23" ma:contentTypeDescription="Create a new document." ma:contentTypeScope="" ma:versionID="5dc6ce99b2f6e1b89ddbac99bf0bc9cd">
  <xsd:schema xmlns:xsd="http://www.w3.org/2001/XMLSchema" xmlns:xs="http://www.w3.org/2001/XMLSchema" xmlns:p="http://schemas.microsoft.com/office/2006/metadata/properties" xmlns:ns2="2c42301b-c6dd-4269-91b9-17c9a1ee7006" xmlns:ns3="629fa9f3-65f0-4f99-94e6-4f6d9e273c92" targetNamespace="http://schemas.microsoft.com/office/2006/metadata/properties" ma:root="true" ma:fieldsID="378e762510e5f654c782510967702543" ns2:_="" ns3:_="">
    <xsd:import namespace="2c42301b-c6dd-4269-91b9-17c9a1ee7006"/>
    <xsd:import namespace="629fa9f3-65f0-4f99-94e6-4f6d9e273c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ReadbyPA" minOccurs="0"/>
                <xsd:element ref="ns2:lcf76f155ced4ddcb4097134ff3c332f" minOccurs="0"/>
                <xsd:element ref="ns3:TaxCatchAll" minOccurs="0"/>
                <xsd:element ref="ns2:_Flow_SignoffStatus" minOccurs="0"/>
                <xsd:element ref="ns2:MediaServiceObjectDetectorVersions" minOccurs="0"/>
                <xsd:element ref="ns2:Approval" minOccurs="0"/>
                <xsd:element ref="ns2:MediaServiceSearchProperties" minOccurs="0"/>
                <xsd:element ref="ns2:Approved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2301b-c6dd-4269-91b9-17c9a1ee70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ReadbyPA" ma:index="21" nillable="true" ma:displayName="Read by P&amp;A" ma:default="0" ma:format="Dropdown" ma:internalName="ReadbyPA">
      <xsd:simpleType>
        <xsd:restriction base="dms:Boolea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e52b3390-3014-4f62-baac-4d26c891ed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25" nillable="true" ma:displayName="Sign-off status" ma:internalName="Sign_x002d_off_x0020_status">
      <xsd:simpleType>
        <xsd:restriction base="dms:Text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Approval" ma:index="27" nillable="true" ma:displayName="Approval " ma:description="Sent to Diego " ma:format="Dropdown" ma:internalName="Approval">
      <xsd:simpleType>
        <xsd:restriction base="dms:Choice">
          <xsd:enumeration value="Needs review  "/>
          <xsd:enumeration value="Sent "/>
          <xsd:enumeration value="Choice 3"/>
        </xsd:restriction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pproved" ma:index="29" nillable="true" ma:displayName="Approved" ma:format="Dropdown" ma:internalName="Approved">
      <xsd:simpleType>
        <xsd:restriction base="dms:Choice">
          <xsd:enumeration value="Draft"/>
          <xsd:enumeration value="Under review"/>
          <xsd:enumeration value="Approved"/>
        </xsd:restriction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9fa9f3-65f0-4f99-94e6-4f6d9e273c92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22b2c375-6162-4dd0-8da2-f8aaabace7f8}" ma:internalName="TaxCatchAll" ma:showField="CatchAllData" ma:web="629fa9f3-65f0-4f99-94e6-4f6d9e273c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10A55FF-CCF8-47D4-BE18-90A4D4DCF2DE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629fa9f3-65f0-4f99-94e6-4f6d9e273c92"/>
    <ds:schemaRef ds:uri="http://schemas.microsoft.com/office/2006/documentManagement/types"/>
    <ds:schemaRef ds:uri="2c42301b-c6dd-4269-91b9-17c9a1ee700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EB739FB-66BB-4412-B22F-B46E578E6B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3801A5-C0EF-4C6F-BC36-CB7D69D53A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2301b-c6dd-4269-91b9-17c9a1ee7006"/>
    <ds:schemaRef ds:uri="629fa9f3-65f0-4f99-94e6-4f6d9e273c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1460</TotalTime>
  <Words>329</Words>
  <Application>Microsoft Office PowerPoint</Application>
  <PresentationFormat>Custom</PresentationFormat>
  <Paragraphs>49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PINK QUIZ</vt:lpstr>
      <vt:lpstr>Question 1</vt:lpstr>
      <vt:lpstr>Question 2</vt:lpstr>
      <vt:lpstr>Question 3</vt:lpstr>
      <vt:lpstr>Question 4</vt:lpstr>
      <vt:lpstr>Question 5</vt:lpstr>
      <vt:lpstr>Question 6</vt:lpstr>
      <vt:lpstr>Question 7</vt:lpstr>
      <vt:lpstr>Question 8</vt:lpstr>
      <vt:lpstr>Question 9</vt:lpstr>
      <vt:lpstr>Question 10</vt:lpstr>
      <vt:lpstr>Answers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Stephanie Brown</cp:lastModifiedBy>
  <cp:revision>36</cp:revision>
  <dcterms:created xsi:type="dcterms:W3CDTF">2020-02-20T02:21:13Z</dcterms:created>
  <dcterms:modified xsi:type="dcterms:W3CDTF">2026-02-11T21:14:34Z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0x010100B84FD6E4ED07F54582C79FFB8031B374</vt:lpwstr>
  </property>
  <property fmtid="{D5CDD505-2E9C-101B-9397-08002B2CF9AE}" pid="3" name="MediaServiceImageTags">
    <vt:lpwstr/>
  </property>
</Properties>
</file>