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x="18288000" cy="10287000"/>
  <p:notesSz cx="6858000" cy="9144000"/>
  <p:embeddedFontLst>
    <p:embeddedFont>
      <p:font typeface="PP Pangram Sans Rounded" panose="020B0604020202020204" charset="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FB7A21E-480A-AA73-9F15-272F7820FEAF}" v="41" dt="2024-01-31T02:43:54.583"/>
    <p1510:client id="{D98403C1-5474-9A0D-685B-2D919A725E4A}" v="20" dt="2024-01-31T23:51:53.1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2" d="100"/>
          <a:sy n="72" d="100"/>
        </p:scale>
        <p:origin x="654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1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37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309886" y="1084782"/>
            <a:ext cx="13377489" cy="6834405"/>
          </a:xfrm>
          <a:custGeom>
            <a:avLst/>
            <a:gdLst/>
            <a:ahLst/>
            <a:cxnLst/>
            <a:rect l="l" t="t" r="r" b="b"/>
            <a:pathLst>
              <a:path w="13377489" h="6834405">
                <a:moveTo>
                  <a:pt x="0" y="0"/>
                </a:moveTo>
                <a:lnTo>
                  <a:pt x="13377488" y="0"/>
                </a:lnTo>
                <a:lnTo>
                  <a:pt x="13377488" y="6834405"/>
                </a:lnTo>
                <a:lnTo>
                  <a:pt x="0" y="683440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3" name="TextBox 3"/>
          <p:cNvSpPr txBox="1"/>
          <p:nvPr/>
        </p:nvSpPr>
        <p:spPr>
          <a:xfrm>
            <a:off x="6549756" y="5931843"/>
            <a:ext cx="4575444" cy="31418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972"/>
              </a:lnSpc>
            </a:pPr>
            <a:endParaRPr dirty="0"/>
          </a:p>
          <a:p>
            <a:pPr algn="ctr">
              <a:lnSpc>
                <a:spcPts val="13972"/>
              </a:lnSpc>
            </a:pPr>
            <a:r>
              <a:rPr lang="en-US" sz="9980" dirty="0">
                <a:solidFill>
                  <a:srgbClr val="FFFFFF"/>
                </a:solidFill>
                <a:latin typeface="PP Pangram Sans Rounded"/>
              </a:rPr>
              <a:t>Pink Quiz</a:t>
            </a:r>
          </a:p>
        </p:txBody>
      </p:sp>
      <p:sp>
        <p:nvSpPr>
          <p:cNvPr id="4" name="Freeform 4"/>
          <p:cNvSpPr/>
          <p:nvPr/>
        </p:nvSpPr>
        <p:spPr>
          <a:xfrm>
            <a:off x="862634" y="313832"/>
            <a:ext cx="2218891" cy="2218891"/>
          </a:xfrm>
          <a:custGeom>
            <a:avLst/>
            <a:gdLst/>
            <a:ahLst/>
            <a:cxnLst/>
            <a:rect l="l" t="t" r="r" b="b"/>
            <a:pathLst>
              <a:path w="2218891" h="2218891">
                <a:moveTo>
                  <a:pt x="0" y="0"/>
                </a:moveTo>
                <a:lnTo>
                  <a:pt x="2218891" y="0"/>
                </a:lnTo>
                <a:lnTo>
                  <a:pt x="2218891" y="2218891"/>
                </a:lnTo>
                <a:lnTo>
                  <a:pt x="0" y="221889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3" name="TextBox 3"/>
          <p:cNvSpPr txBox="1"/>
          <p:nvPr/>
        </p:nvSpPr>
        <p:spPr>
          <a:xfrm>
            <a:off x="1028700" y="4425254"/>
            <a:ext cx="16743419" cy="12364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544"/>
              </a:lnSpc>
              <a:spcBef>
                <a:spcPct val="0"/>
              </a:spcBef>
            </a:pPr>
            <a:r>
              <a:rPr lang="en-US" sz="6817">
                <a:solidFill>
                  <a:srgbClr val="E43775"/>
                </a:solidFill>
                <a:latin typeface="PP Pangram Sans Rounded"/>
              </a:rPr>
              <a:t>In which river would you find pink dolphins?</a:t>
            </a:r>
          </a:p>
        </p:txBody>
      </p:sp>
      <p:sp>
        <p:nvSpPr>
          <p:cNvPr id="4" name="Freeform 4"/>
          <p:cNvSpPr/>
          <p:nvPr/>
        </p:nvSpPr>
        <p:spPr>
          <a:xfrm>
            <a:off x="346199" y="210192"/>
            <a:ext cx="1853781" cy="1846678"/>
          </a:xfrm>
          <a:custGeom>
            <a:avLst/>
            <a:gdLst/>
            <a:ahLst/>
            <a:cxnLst/>
            <a:rect l="l" t="t" r="r" b="b"/>
            <a:pathLst>
              <a:path w="1853781" h="1846678">
                <a:moveTo>
                  <a:pt x="0" y="0"/>
                </a:moveTo>
                <a:lnTo>
                  <a:pt x="1853781" y="0"/>
                </a:lnTo>
                <a:lnTo>
                  <a:pt x="1853781" y="1846679"/>
                </a:lnTo>
                <a:lnTo>
                  <a:pt x="0" y="184667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5" name="TextBox 5"/>
          <p:cNvSpPr txBox="1"/>
          <p:nvPr/>
        </p:nvSpPr>
        <p:spPr>
          <a:xfrm>
            <a:off x="17447557" y="8439232"/>
            <a:ext cx="324562" cy="1206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64"/>
              </a:lnSpc>
            </a:pPr>
            <a:r>
              <a:rPr lang="en-US" sz="6688">
                <a:solidFill>
                  <a:srgbClr val="E43775"/>
                </a:solidFill>
                <a:latin typeface="PP Pangram Sans Rounded"/>
              </a:rPr>
              <a:t>9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3" name="TextBox 3"/>
          <p:cNvSpPr txBox="1"/>
          <p:nvPr/>
        </p:nvSpPr>
        <p:spPr>
          <a:xfrm>
            <a:off x="772290" y="4509648"/>
            <a:ext cx="16743419" cy="12364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544"/>
              </a:lnSpc>
              <a:spcBef>
                <a:spcPct val="0"/>
              </a:spcBef>
            </a:pPr>
            <a:r>
              <a:rPr lang="en-US" sz="6817">
                <a:solidFill>
                  <a:srgbClr val="E43775"/>
                </a:solidFill>
                <a:latin typeface="PP Pangram Sans Rounded"/>
              </a:rPr>
              <a:t>What sweet treat made from coconut is coloured pink and white?</a:t>
            </a:r>
          </a:p>
        </p:txBody>
      </p:sp>
      <p:sp>
        <p:nvSpPr>
          <p:cNvPr id="4" name="Freeform 4"/>
          <p:cNvSpPr/>
          <p:nvPr/>
        </p:nvSpPr>
        <p:spPr>
          <a:xfrm>
            <a:off x="346199" y="210192"/>
            <a:ext cx="1853781" cy="1846678"/>
          </a:xfrm>
          <a:custGeom>
            <a:avLst/>
            <a:gdLst/>
            <a:ahLst/>
            <a:cxnLst/>
            <a:rect l="l" t="t" r="r" b="b"/>
            <a:pathLst>
              <a:path w="1853781" h="1846678">
                <a:moveTo>
                  <a:pt x="0" y="0"/>
                </a:moveTo>
                <a:lnTo>
                  <a:pt x="1853781" y="0"/>
                </a:lnTo>
                <a:lnTo>
                  <a:pt x="1853781" y="1846679"/>
                </a:lnTo>
                <a:lnTo>
                  <a:pt x="0" y="184667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5" name="TextBox 5"/>
          <p:cNvSpPr txBox="1"/>
          <p:nvPr/>
        </p:nvSpPr>
        <p:spPr>
          <a:xfrm>
            <a:off x="17224329" y="8451596"/>
            <a:ext cx="582761" cy="1206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64"/>
              </a:lnSpc>
            </a:pPr>
            <a:r>
              <a:rPr lang="en-US" sz="6688">
                <a:solidFill>
                  <a:srgbClr val="E43775"/>
                </a:solidFill>
                <a:latin typeface="PP Pangram Sans Rounded"/>
              </a:rPr>
              <a:t>10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33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41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1" y="0"/>
                </a:lnTo>
                <a:lnTo>
                  <a:pt x="18288001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1870381" cy="1870381"/>
          </a:xfrm>
          <a:custGeom>
            <a:avLst/>
            <a:gdLst/>
            <a:ahLst/>
            <a:cxnLst/>
            <a:rect l="l" t="t" r="r" b="b"/>
            <a:pathLst>
              <a:path w="1870381" h="1870381">
                <a:moveTo>
                  <a:pt x="0" y="0"/>
                </a:moveTo>
                <a:lnTo>
                  <a:pt x="1870381" y="0"/>
                </a:lnTo>
                <a:lnTo>
                  <a:pt x="1870381" y="1870381"/>
                </a:lnTo>
                <a:lnTo>
                  <a:pt x="0" y="187038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4" name="TextBox 4"/>
          <p:cNvSpPr txBox="1"/>
          <p:nvPr/>
        </p:nvSpPr>
        <p:spPr>
          <a:xfrm>
            <a:off x="788129" y="2344839"/>
            <a:ext cx="16471171" cy="77028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174750" lvl="1" indent="-742950">
              <a:lnSpc>
                <a:spcPts val="5599"/>
              </a:lnSpc>
              <a:buAutoNum type="arabicPeriod"/>
            </a:pPr>
            <a:r>
              <a:rPr lang="en-US" sz="3950" dirty="0">
                <a:solidFill>
                  <a:srgbClr val="FFFFFF"/>
                </a:solidFill>
                <a:latin typeface="PP Pangram Sans Rounded"/>
              </a:rPr>
              <a:t>The </a:t>
            </a:r>
            <a:r>
              <a:rPr lang="en-US" sz="3950" dirty="0" err="1">
                <a:solidFill>
                  <a:srgbClr val="FFFFFF"/>
                </a:solidFill>
                <a:latin typeface="PP Pangram Sans Rounded"/>
              </a:rPr>
              <a:t>te</a:t>
            </a:r>
            <a:r>
              <a:rPr lang="en-US" sz="3950" dirty="0">
                <a:solidFill>
                  <a:srgbClr val="FFFFFF"/>
                </a:solidFill>
                <a:latin typeface="PP Pangram Sans Rounded"/>
              </a:rPr>
              <a:t> </a:t>
            </a:r>
            <a:r>
              <a:rPr lang="en-US" sz="3950" dirty="0" err="1">
                <a:solidFill>
                  <a:srgbClr val="FFFFFF"/>
                </a:solidFill>
                <a:latin typeface="PP Pangram Sans Rounded"/>
              </a:rPr>
              <a:t>reo</a:t>
            </a:r>
            <a:r>
              <a:rPr lang="en-US" sz="3950" dirty="0">
                <a:solidFill>
                  <a:srgbClr val="FFFFFF"/>
                </a:solidFill>
                <a:latin typeface="PP Pangram Sans Rounded"/>
              </a:rPr>
              <a:t> Māori word for pink is </a:t>
            </a:r>
            <a:r>
              <a:rPr lang="en-US" sz="3950" dirty="0" err="1">
                <a:solidFill>
                  <a:srgbClr val="FFFFFF"/>
                </a:solidFill>
                <a:latin typeface="PP Pangram Sans Rounded"/>
              </a:rPr>
              <a:t>Māwhero</a:t>
            </a:r>
            <a:endParaRPr lang="en-US" sz="3950" dirty="0" err="1"/>
          </a:p>
          <a:p>
            <a:pPr marL="1174750" lvl="1" indent="-742950">
              <a:lnSpc>
                <a:spcPts val="5599"/>
              </a:lnSpc>
              <a:buAutoNum type="arabicPeriod"/>
            </a:pPr>
            <a:r>
              <a:rPr lang="en-US" sz="3999" dirty="0">
                <a:solidFill>
                  <a:srgbClr val="FFFFFF"/>
                </a:solidFill>
                <a:latin typeface="PP Pangram Sans Rounded"/>
              </a:rPr>
              <a:t>The first Pink Shirt Day was held in Aotearoa in 2009</a:t>
            </a:r>
          </a:p>
          <a:p>
            <a:pPr marL="1174750" lvl="1" indent="-742950">
              <a:lnSpc>
                <a:spcPts val="5599"/>
              </a:lnSpc>
              <a:buAutoNum type="arabicPeriod"/>
            </a:pPr>
            <a:r>
              <a:rPr lang="en-US" sz="3999" dirty="0">
                <a:solidFill>
                  <a:srgbClr val="FFFFFF"/>
                </a:solidFill>
                <a:latin typeface="PP Pangram Sans Rounded"/>
              </a:rPr>
              <a:t>A) 2022, B) 2023, C) 2021</a:t>
            </a:r>
          </a:p>
          <a:p>
            <a:pPr marL="1174750" lvl="1" indent="-742950">
              <a:lnSpc>
                <a:spcPts val="5599"/>
              </a:lnSpc>
              <a:buAutoNum type="arabicPeriod"/>
            </a:pPr>
            <a:r>
              <a:rPr lang="en-US" sz="3950" dirty="0">
                <a:solidFill>
                  <a:srgbClr val="FFFFFF"/>
                </a:solidFill>
                <a:latin typeface="PP Pangram Sans Rounded"/>
              </a:rPr>
              <a:t>The name of the official Pink Shirt Day </a:t>
            </a:r>
            <a:r>
              <a:rPr lang="en-US" sz="3950" dirty="0" err="1">
                <a:solidFill>
                  <a:srgbClr val="FFFFFF"/>
                </a:solidFill>
                <a:latin typeface="PP Pangram Sans Rounded"/>
              </a:rPr>
              <a:t>waiata</a:t>
            </a:r>
            <a:r>
              <a:rPr lang="en-US" sz="3950" dirty="0">
                <a:solidFill>
                  <a:srgbClr val="FFFFFF"/>
                </a:solidFill>
                <a:latin typeface="PP Pangram Sans Rounded"/>
              </a:rPr>
              <a:t> is Iarere </a:t>
            </a:r>
            <a:r>
              <a:rPr lang="en-US" sz="3950" dirty="0" err="1">
                <a:solidFill>
                  <a:srgbClr val="FFFFFF"/>
                </a:solidFill>
                <a:latin typeface="PP Pangram Sans Rounded"/>
              </a:rPr>
              <a:t>Āio</a:t>
            </a:r>
            <a:endParaRPr lang="en-US" sz="3950" dirty="0">
              <a:solidFill>
                <a:srgbClr val="FFFFFF"/>
              </a:solidFill>
              <a:latin typeface="PP Pangram Sans Rounded"/>
            </a:endParaRPr>
          </a:p>
          <a:p>
            <a:pPr marL="1174750" lvl="1" indent="-742950">
              <a:lnSpc>
                <a:spcPts val="5599"/>
              </a:lnSpc>
              <a:buAutoNum type="arabicPeriod"/>
            </a:pPr>
            <a:r>
              <a:rPr lang="en-US" sz="3950" dirty="0">
                <a:solidFill>
                  <a:srgbClr val="FFFFFF"/>
                </a:solidFill>
                <a:latin typeface="PP Pangram Sans Rounded"/>
              </a:rPr>
              <a:t>The 2023 movie in which the </a:t>
            </a:r>
            <a:r>
              <a:rPr lang="en-US" sz="3950" dirty="0" err="1">
                <a:solidFill>
                  <a:srgbClr val="FFFFFF"/>
                </a:solidFill>
                <a:latin typeface="PP Pangram Sans Rounded"/>
              </a:rPr>
              <a:t>colour</a:t>
            </a:r>
            <a:r>
              <a:rPr lang="en-US" sz="3950" dirty="0">
                <a:solidFill>
                  <a:srgbClr val="FFFFFF"/>
                </a:solidFill>
                <a:latin typeface="PP Pangram Sans Rounded"/>
              </a:rPr>
              <a:t> pink features prominently is Barbie</a:t>
            </a:r>
          </a:p>
          <a:p>
            <a:pPr marL="1174750" lvl="1" indent="-742950">
              <a:lnSpc>
                <a:spcPts val="5599"/>
              </a:lnSpc>
              <a:buAutoNum type="arabicPeriod"/>
            </a:pPr>
            <a:r>
              <a:rPr lang="en-US" sz="3950" dirty="0">
                <a:solidFill>
                  <a:srgbClr val="FFFFFF"/>
                </a:solidFill>
                <a:latin typeface="PP Pangram Sans Rounded"/>
              </a:rPr>
              <a:t>In most European languages the word for 'pink' is rose or rosa</a:t>
            </a:r>
          </a:p>
          <a:p>
            <a:pPr marL="1174750" lvl="1" indent="-742950">
              <a:lnSpc>
                <a:spcPts val="5599"/>
              </a:lnSpc>
              <a:buAutoNum type="arabicPeriod"/>
            </a:pPr>
            <a:r>
              <a:rPr lang="en-US" sz="3999" dirty="0">
                <a:solidFill>
                  <a:srgbClr val="FFFFFF"/>
                </a:solidFill>
                <a:latin typeface="PP Pangram Sans Rounded"/>
              </a:rPr>
              <a:t>Pink sings the song ‘Cover Me In Sunshine’</a:t>
            </a:r>
          </a:p>
          <a:p>
            <a:pPr marL="1174750" lvl="1" indent="-742950">
              <a:lnSpc>
                <a:spcPts val="5599"/>
              </a:lnSpc>
              <a:buAutoNum type="arabicPeriod"/>
            </a:pPr>
            <a:r>
              <a:rPr lang="en-US" sz="3999" dirty="0">
                <a:solidFill>
                  <a:srgbClr val="FFFFFF"/>
                </a:solidFill>
                <a:latin typeface="PP Pangram Sans Rounded"/>
              </a:rPr>
              <a:t>Carotenoids in plankton are responsible for the pink feathers in flamingos</a:t>
            </a:r>
          </a:p>
          <a:p>
            <a:pPr marL="1174750" lvl="1" indent="-742950">
              <a:lnSpc>
                <a:spcPts val="5599"/>
              </a:lnSpc>
              <a:buAutoNum type="arabicPeriod"/>
            </a:pPr>
            <a:r>
              <a:rPr lang="en-US" sz="3999" dirty="0">
                <a:solidFill>
                  <a:srgbClr val="FFFFFF"/>
                </a:solidFill>
                <a:latin typeface="PP Pangram Sans Rounded"/>
              </a:rPr>
              <a:t>You would find pink dolphins in the Amazon River</a:t>
            </a:r>
          </a:p>
          <a:p>
            <a:pPr marL="1174750" lvl="1" indent="-742950" algn="l">
              <a:lnSpc>
                <a:spcPts val="5599"/>
              </a:lnSpc>
              <a:buAutoNum type="arabicPeriod"/>
            </a:pPr>
            <a:r>
              <a:rPr lang="en-US" sz="3950" dirty="0">
                <a:solidFill>
                  <a:srgbClr val="FFFFFF"/>
                </a:solidFill>
                <a:latin typeface="PP Pangram Sans Rounded"/>
              </a:rPr>
              <a:t>Coconut Ice is the sweet treat made from coconut is </a:t>
            </a:r>
            <a:r>
              <a:rPr lang="en-US" sz="3950" dirty="0" err="1">
                <a:solidFill>
                  <a:srgbClr val="FFFFFF"/>
                </a:solidFill>
                <a:latin typeface="PP Pangram Sans Rounded"/>
              </a:rPr>
              <a:t>coloured</a:t>
            </a:r>
            <a:r>
              <a:rPr lang="en-US" sz="3950" dirty="0">
                <a:solidFill>
                  <a:srgbClr val="FFFFFF"/>
                </a:solidFill>
                <a:latin typeface="PP Pangram Sans Rounded"/>
              </a:rPr>
              <a:t> pink and white</a:t>
            </a:r>
          </a:p>
          <a:p>
            <a:pPr algn="ctr">
              <a:lnSpc>
                <a:spcPts val="5040"/>
              </a:lnSpc>
            </a:pPr>
            <a:endParaRPr lang="en-US" sz="3999">
              <a:solidFill>
                <a:srgbClr val="FFFFFF"/>
              </a:solidFill>
              <a:latin typeface="PP Pangram Sans Rounde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7298531" y="-50687"/>
            <a:ext cx="3690938" cy="19968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412"/>
              </a:lnSpc>
            </a:pPr>
            <a:r>
              <a:rPr lang="en-US" sz="11008">
                <a:solidFill>
                  <a:srgbClr val="FFFFFF"/>
                </a:solidFill>
                <a:latin typeface="PP Pangram Sans Rounded"/>
              </a:rPr>
              <a:t>Answers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3" name="Freeform 3"/>
          <p:cNvSpPr/>
          <p:nvPr/>
        </p:nvSpPr>
        <p:spPr>
          <a:xfrm>
            <a:off x="332821" y="293651"/>
            <a:ext cx="1853781" cy="1846678"/>
          </a:xfrm>
          <a:custGeom>
            <a:avLst/>
            <a:gdLst/>
            <a:ahLst/>
            <a:cxnLst/>
            <a:rect l="l" t="t" r="r" b="b"/>
            <a:pathLst>
              <a:path w="1853781" h="1846678">
                <a:moveTo>
                  <a:pt x="0" y="0"/>
                </a:moveTo>
                <a:lnTo>
                  <a:pt x="1853781" y="0"/>
                </a:lnTo>
                <a:lnTo>
                  <a:pt x="1853781" y="1846678"/>
                </a:lnTo>
                <a:lnTo>
                  <a:pt x="0" y="184667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4" name="TextBox 4"/>
          <p:cNvSpPr txBox="1"/>
          <p:nvPr/>
        </p:nvSpPr>
        <p:spPr>
          <a:xfrm>
            <a:off x="3329294" y="4301053"/>
            <a:ext cx="11901126" cy="12563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129"/>
              </a:lnSpc>
              <a:spcBef>
                <a:spcPct val="0"/>
              </a:spcBef>
            </a:pPr>
            <a:r>
              <a:rPr lang="en-US" sz="6800" dirty="0">
                <a:solidFill>
                  <a:srgbClr val="EE3378"/>
                </a:solidFill>
                <a:latin typeface="PP Pangram Sans Rounded"/>
              </a:rPr>
              <a:t>What is the </a:t>
            </a:r>
            <a:r>
              <a:rPr lang="en-US" sz="6800" err="1">
                <a:solidFill>
                  <a:srgbClr val="EE3378"/>
                </a:solidFill>
                <a:latin typeface="PP Pangram Sans Rounded"/>
              </a:rPr>
              <a:t>te</a:t>
            </a:r>
            <a:r>
              <a:rPr lang="en-US" sz="6800" dirty="0">
                <a:solidFill>
                  <a:srgbClr val="EE3378"/>
                </a:solidFill>
                <a:latin typeface="PP Pangram Sans Rounded"/>
              </a:rPr>
              <a:t> </a:t>
            </a:r>
            <a:r>
              <a:rPr lang="en-US" sz="6800" err="1">
                <a:solidFill>
                  <a:srgbClr val="EE3378"/>
                </a:solidFill>
                <a:latin typeface="PP Pangram Sans Rounded"/>
              </a:rPr>
              <a:t>reo</a:t>
            </a:r>
            <a:r>
              <a:rPr lang="en-US" sz="6800" dirty="0">
                <a:solidFill>
                  <a:srgbClr val="EE3378"/>
                </a:solidFill>
                <a:latin typeface="PP Pangram Sans Rounded"/>
              </a:rPr>
              <a:t> Māori word for Pink? </a:t>
            </a:r>
            <a:endParaRPr lang="en-US" sz="5400">
              <a:solidFill>
                <a:srgbClr val="EE3378"/>
              </a:solidFill>
              <a:latin typeface="PP Pangram Sans Rounde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7259300" y="8267319"/>
            <a:ext cx="276545" cy="13508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434"/>
              </a:lnSpc>
            </a:pPr>
            <a:r>
              <a:rPr lang="en-US" sz="7453">
                <a:solidFill>
                  <a:srgbClr val="EE3378"/>
                </a:solidFill>
                <a:latin typeface="PP Pangram Sans Rounded"/>
              </a:rPr>
              <a:t>1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3" name="TextBox 3"/>
          <p:cNvSpPr txBox="1"/>
          <p:nvPr/>
        </p:nvSpPr>
        <p:spPr>
          <a:xfrm>
            <a:off x="2441246" y="4425254"/>
            <a:ext cx="13776982" cy="9137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544"/>
              </a:lnSpc>
              <a:spcBef>
                <a:spcPct val="0"/>
              </a:spcBef>
            </a:pPr>
            <a:r>
              <a:rPr lang="en-US" sz="6817">
                <a:solidFill>
                  <a:srgbClr val="E43775"/>
                </a:solidFill>
                <a:latin typeface="PP Pangram Sans Rounded"/>
              </a:rPr>
              <a:t>When was the first Pink Shirt Day held in Aotearoa?</a:t>
            </a:r>
          </a:p>
        </p:txBody>
      </p:sp>
      <p:sp>
        <p:nvSpPr>
          <p:cNvPr id="4" name="Freeform 4"/>
          <p:cNvSpPr/>
          <p:nvPr/>
        </p:nvSpPr>
        <p:spPr>
          <a:xfrm>
            <a:off x="332821" y="293651"/>
            <a:ext cx="1853781" cy="1846678"/>
          </a:xfrm>
          <a:custGeom>
            <a:avLst/>
            <a:gdLst/>
            <a:ahLst/>
            <a:cxnLst/>
            <a:rect l="l" t="t" r="r" b="b"/>
            <a:pathLst>
              <a:path w="1853781" h="1846678">
                <a:moveTo>
                  <a:pt x="0" y="0"/>
                </a:moveTo>
                <a:lnTo>
                  <a:pt x="1853781" y="0"/>
                </a:lnTo>
                <a:lnTo>
                  <a:pt x="1853781" y="1846678"/>
                </a:lnTo>
                <a:lnTo>
                  <a:pt x="0" y="184667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5" name="TextBox 5"/>
          <p:cNvSpPr txBox="1"/>
          <p:nvPr/>
        </p:nvSpPr>
        <p:spPr>
          <a:xfrm>
            <a:off x="17101685" y="8463960"/>
            <a:ext cx="315230" cy="1206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64"/>
              </a:lnSpc>
            </a:pPr>
            <a:r>
              <a:rPr lang="en-US" sz="6688">
                <a:solidFill>
                  <a:srgbClr val="E43775"/>
                </a:solidFill>
                <a:latin typeface="PP Pangram Sans Rounded"/>
              </a:rPr>
              <a:t>2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3" name="Freeform 3"/>
          <p:cNvSpPr/>
          <p:nvPr/>
        </p:nvSpPr>
        <p:spPr>
          <a:xfrm>
            <a:off x="7069912" y="4084991"/>
            <a:ext cx="4370732" cy="5094606"/>
          </a:xfrm>
          <a:custGeom>
            <a:avLst/>
            <a:gdLst/>
            <a:ahLst/>
            <a:cxnLst/>
            <a:rect l="l" t="t" r="r" b="b"/>
            <a:pathLst>
              <a:path w="4370732" h="5094606">
                <a:moveTo>
                  <a:pt x="0" y="0"/>
                </a:moveTo>
                <a:lnTo>
                  <a:pt x="4370732" y="0"/>
                </a:lnTo>
                <a:lnTo>
                  <a:pt x="4370732" y="5094606"/>
                </a:lnTo>
                <a:lnTo>
                  <a:pt x="0" y="509460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4419" r="-1026" b="-4419"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4" name="Freeform 4"/>
          <p:cNvSpPr/>
          <p:nvPr/>
        </p:nvSpPr>
        <p:spPr>
          <a:xfrm>
            <a:off x="1566301" y="4084991"/>
            <a:ext cx="4324305" cy="5094606"/>
          </a:xfrm>
          <a:custGeom>
            <a:avLst/>
            <a:gdLst/>
            <a:ahLst/>
            <a:cxnLst/>
            <a:rect l="l" t="t" r="r" b="b"/>
            <a:pathLst>
              <a:path w="4324305" h="5094606">
                <a:moveTo>
                  <a:pt x="0" y="0"/>
                </a:moveTo>
                <a:lnTo>
                  <a:pt x="4324304" y="0"/>
                </a:lnTo>
                <a:lnTo>
                  <a:pt x="4324304" y="5094606"/>
                </a:lnTo>
                <a:lnTo>
                  <a:pt x="0" y="509460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387" t="-775" r="-5286"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5" name="Freeform 5"/>
          <p:cNvSpPr/>
          <p:nvPr/>
        </p:nvSpPr>
        <p:spPr>
          <a:xfrm>
            <a:off x="12698177" y="4084991"/>
            <a:ext cx="4370732" cy="5114216"/>
          </a:xfrm>
          <a:custGeom>
            <a:avLst/>
            <a:gdLst/>
            <a:ahLst/>
            <a:cxnLst/>
            <a:rect l="l" t="t" r="r" b="b"/>
            <a:pathLst>
              <a:path w="4370732" h="5114216">
                <a:moveTo>
                  <a:pt x="0" y="0"/>
                </a:moveTo>
                <a:lnTo>
                  <a:pt x="4370732" y="0"/>
                </a:lnTo>
                <a:lnTo>
                  <a:pt x="4370732" y="5114216"/>
                </a:lnTo>
                <a:lnTo>
                  <a:pt x="0" y="511421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6506" t="-1150"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6" name="TextBox 6"/>
          <p:cNvSpPr txBox="1"/>
          <p:nvPr/>
        </p:nvSpPr>
        <p:spPr>
          <a:xfrm>
            <a:off x="1857897" y="1739113"/>
            <a:ext cx="14794762" cy="14416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48"/>
              </a:lnSpc>
            </a:pPr>
            <a:r>
              <a:rPr lang="en-US" sz="4034">
                <a:solidFill>
                  <a:srgbClr val="E43775"/>
                </a:solidFill>
                <a:latin typeface="PP Pangram Sans Rounded"/>
              </a:rPr>
              <a:t>Name the year that each of the official Pink Shirt Day t-shirts pictured below were released</a:t>
            </a:r>
          </a:p>
          <a:p>
            <a:pPr algn="ctr">
              <a:lnSpc>
                <a:spcPts val="5648"/>
              </a:lnSpc>
              <a:spcBef>
                <a:spcPct val="0"/>
              </a:spcBef>
            </a:pPr>
            <a:r>
              <a:rPr lang="en-US" sz="4034">
                <a:solidFill>
                  <a:srgbClr val="E43775"/>
                </a:solidFill>
                <a:latin typeface="PP Pangram Sans Rounded"/>
              </a:rPr>
              <a:t> (one point for each correct answer)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111938" y="3256955"/>
            <a:ext cx="286680" cy="6514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E43775"/>
                </a:solidFill>
                <a:latin typeface="PP Pangram Sans Rounded"/>
              </a:rPr>
              <a:t>B.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135210" y="3256955"/>
            <a:ext cx="294122" cy="6514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E43775"/>
                </a:solidFill>
                <a:latin typeface="PP Pangram Sans Rounded"/>
              </a:rPr>
              <a:t>A.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4883543" y="3256955"/>
            <a:ext cx="255240" cy="6514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E43775"/>
                </a:solidFill>
                <a:latin typeface="PP Pangram Sans Rounded"/>
              </a:rPr>
              <a:t>C.</a:t>
            </a:r>
          </a:p>
        </p:txBody>
      </p:sp>
      <p:sp>
        <p:nvSpPr>
          <p:cNvPr id="10" name="Freeform 10"/>
          <p:cNvSpPr/>
          <p:nvPr/>
        </p:nvSpPr>
        <p:spPr>
          <a:xfrm>
            <a:off x="346199" y="210192"/>
            <a:ext cx="1853781" cy="1846678"/>
          </a:xfrm>
          <a:custGeom>
            <a:avLst/>
            <a:gdLst/>
            <a:ahLst/>
            <a:cxnLst/>
            <a:rect l="l" t="t" r="r" b="b"/>
            <a:pathLst>
              <a:path w="1853781" h="1846678">
                <a:moveTo>
                  <a:pt x="0" y="0"/>
                </a:moveTo>
                <a:lnTo>
                  <a:pt x="1853781" y="0"/>
                </a:lnTo>
                <a:lnTo>
                  <a:pt x="1853781" y="1846679"/>
                </a:lnTo>
                <a:lnTo>
                  <a:pt x="0" y="184667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11" name="TextBox 11"/>
          <p:cNvSpPr txBox="1"/>
          <p:nvPr/>
        </p:nvSpPr>
        <p:spPr>
          <a:xfrm>
            <a:off x="17388483" y="8481259"/>
            <a:ext cx="310391" cy="1206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64"/>
              </a:lnSpc>
            </a:pPr>
            <a:r>
              <a:rPr lang="en-US" sz="6688">
                <a:solidFill>
                  <a:srgbClr val="E43775"/>
                </a:solidFill>
                <a:latin typeface="PP Pangram Sans Rounded"/>
              </a:rPr>
              <a:t>3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3" name="TextBox 3"/>
          <p:cNvSpPr txBox="1"/>
          <p:nvPr/>
        </p:nvSpPr>
        <p:spPr>
          <a:xfrm>
            <a:off x="2093640" y="4425254"/>
            <a:ext cx="14100721" cy="9137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544"/>
              </a:lnSpc>
              <a:spcBef>
                <a:spcPct val="0"/>
              </a:spcBef>
            </a:pPr>
            <a:r>
              <a:rPr lang="en-US" sz="6000" dirty="0">
                <a:solidFill>
                  <a:srgbClr val="E43775"/>
                </a:solidFill>
                <a:latin typeface="PP Pangram Sans Rounded"/>
              </a:rPr>
              <a:t>What is the name of the official Pink Shirt Day waiata?</a:t>
            </a:r>
          </a:p>
        </p:txBody>
      </p:sp>
      <p:sp>
        <p:nvSpPr>
          <p:cNvPr id="4" name="Freeform 4"/>
          <p:cNvSpPr/>
          <p:nvPr/>
        </p:nvSpPr>
        <p:spPr>
          <a:xfrm>
            <a:off x="346199" y="210192"/>
            <a:ext cx="1853781" cy="1846678"/>
          </a:xfrm>
          <a:custGeom>
            <a:avLst/>
            <a:gdLst/>
            <a:ahLst/>
            <a:cxnLst/>
            <a:rect l="l" t="t" r="r" b="b"/>
            <a:pathLst>
              <a:path w="1853781" h="1846678">
                <a:moveTo>
                  <a:pt x="0" y="0"/>
                </a:moveTo>
                <a:lnTo>
                  <a:pt x="1853781" y="0"/>
                </a:lnTo>
                <a:lnTo>
                  <a:pt x="1853781" y="1846679"/>
                </a:lnTo>
                <a:lnTo>
                  <a:pt x="0" y="184667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5" name="TextBox 5"/>
          <p:cNvSpPr txBox="1"/>
          <p:nvPr/>
        </p:nvSpPr>
        <p:spPr>
          <a:xfrm>
            <a:off x="17449534" y="8463960"/>
            <a:ext cx="336660" cy="1206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64"/>
              </a:lnSpc>
            </a:pPr>
            <a:r>
              <a:rPr lang="en-US" sz="6688">
                <a:solidFill>
                  <a:srgbClr val="E43775"/>
                </a:solidFill>
                <a:latin typeface="PP Pangram Sans Rounded"/>
              </a:rPr>
              <a:t>4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3" name="TextBox 3"/>
          <p:cNvSpPr txBox="1"/>
          <p:nvPr/>
        </p:nvSpPr>
        <p:spPr>
          <a:xfrm>
            <a:off x="1137884" y="4425254"/>
            <a:ext cx="16012232" cy="9137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544"/>
              </a:lnSpc>
              <a:spcBef>
                <a:spcPct val="0"/>
              </a:spcBef>
            </a:pPr>
            <a:r>
              <a:rPr lang="en-US" sz="6600" dirty="0">
                <a:solidFill>
                  <a:srgbClr val="E43775"/>
                </a:solidFill>
                <a:latin typeface="PP Pangram Sans Rounded"/>
              </a:rPr>
              <a:t>In what 2023 movie does the colour pink prominently feature?</a:t>
            </a:r>
          </a:p>
        </p:txBody>
      </p:sp>
      <p:sp>
        <p:nvSpPr>
          <p:cNvPr id="4" name="Freeform 4"/>
          <p:cNvSpPr/>
          <p:nvPr/>
        </p:nvSpPr>
        <p:spPr>
          <a:xfrm>
            <a:off x="346199" y="210192"/>
            <a:ext cx="1853781" cy="1846678"/>
          </a:xfrm>
          <a:custGeom>
            <a:avLst/>
            <a:gdLst/>
            <a:ahLst/>
            <a:cxnLst/>
            <a:rect l="l" t="t" r="r" b="b"/>
            <a:pathLst>
              <a:path w="1853781" h="1846678">
                <a:moveTo>
                  <a:pt x="0" y="0"/>
                </a:moveTo>
                <a:lnTo>
                  <a:pt x="1853781" y="0"/>
                </a:lnTo>
                <a:lnTo>
                  <a:pt x="1853781" y="1846679"/>
                </a:lnTo>
                <a:lnTo>
                  <a:pt x="0" y="184667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5" name="TextBox 5"/>
          <p:cNvSpPr txBox="1"/>
          <p:nvPr/>
        </p:nvSpPr>
        <p:spPr>
          <a:xfrm>
            <a:off x="17364618" y="8463960"/>
            <a:ext cx="308663" cy="1206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64"/>
              </a:lnSpc>
            </a:pPr>
            <a:r>
              <a:rPr lang="en-US" sz="6688">
                <a:solidFill>
                  <a:srgbClr val="E43775"/>
                </a:solidFill>
                <a:latin typeface="PP Pangram Sans Rounded"/>
              </a:rPr>
              <a:t>5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3" name="TextBox 3"/>
          <p:cNvSpPr txBox="1"/>
          <p:nvPr/>
        </p:nvSpPr>
        <p:spPr>
          <a:xfrm>
            <a:off x="1692827" y="4425254"/>
            <a:ext cx="14902346" cy="9137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544"/>
              </a:lnSpc>
              <a:spcBef>
                <a:spcPct val="0"/>
              </a:spcBef>
            </a:pPr>
            <a:r>
              <a:rPr lang="en-US" sz="6600" dirty="0">
                <a:solidFill>
                  <a:srgbClr val="E43775"/>
                </a:solidFill>
                <a:latin typeface="PP Pangram Sans Rounded"/>
              </a:rPr>
              <a:t>In most European languages what is the word for 'pink'?</a:t>
            </a:r>
          </a:p>
        </p:txBody>
      </p:sp>
      <p:sp>
        <p:nvSpPr>
          <p:cNvPr id="4" name="Freeform 4"/>
          <p:cNvSpPr/>
          <p:nvPr/>
        </p:nvSpPr>
        <p:spPr>
          <a:xfrm>
            <a:off x="346199" y="210192"/>
            <a:ext cx="1853781" cy="1846678"/>
          </a:xfrm>
          <a:custGeom>
            <a:avLst/>
            <a:gdLst/>
            <a:ahLst/>
            <a:cxnLst/>
            <a:rect l="l" t="t" r="r" b="b"/>
            <a:pathLst>
              <a:path w="1853781" h="1846678">
                <a:moveTo>
                  <a:pt x="0" y="0"/>
                </a:moveTo>
                <a:lnTo>
                  <a:pt x="1853781" y="0"/>
                </a:lnTo>
                <a:lnTo>
                  <a:pt x="1853781" y="1846679"/>
                </a:lnTo>
                <a:lnTo>
                  <a:pt x="0" y="184667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5" name="TextBox 5"/>
          <p:cNvSpPr txBox="1"/>
          <p:nvPr/>
        </p:nvSpPr>
        <p:spPr>
          <a:xfrm>
            <a:off x="17554497" y="8463960"/>
            <a:ext cx="324562" cy="1206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64"/>
              </a:lnSpc>
            </a:pPr>
            <a:r>
              <a:rPr lang="en-US" sz="6688">
                <a:solidFill>
                  <a:srgbClr val="E43775"/>
                </a:solidFill>
                <a:latin typeface="PP Pangram Sans Rounded"/>
              </a:rPr>
              <a:t>6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3" name="TextBox 3"/>
          <p:cNvSpPr txBox="1"/>
          <p:nvPr/>
        </p:nvSpPr>
        <p:spPr>
          <a:xfrm>
            <a:off x="3512530" y="4425254"/>
            <a:ext cx="11262940" cy="9137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544"/>
              </a:lnSpc>
              <a:spcBef>
                <a:spcPct val="0"/>
              </a:spcBef>
            </a:pPr>
            <a:r>
              <a:rPr lang="en-US" sz="6600" dirty="0">
                <a:solidFill>
                  <a:srgbClr val="E43775"/>
                </a:solidFill>
                <a:latin typeface="PP Pangram Sans Rounded"/>
              </a:rPr>
              <a:t>Who sings the song ‘Cover Me In Sunshine’?</a:t>
            </a:r>
          </a:p>
        </p:txBody>
      </p:sp>
      <p:sp>
        <p:nvSpPr>
          <p:cNvPr id="4" name="Freeform 4"/>
          <p:cNvSpPr/>
          <p:nvPr/>
        </p:nvSpPr>
        <p:spPr>
          <a:xfrm>
            <a:off x="346199" y="210192"/>
            <a:ext cx="1853781" cy="1846678"/>
          </a:xfrm>
          <a:custGeom>
            <a:avLst/>
            <a:gdLst/>
            <a:ahLst/>
            <a:cxnLst/>
            <a:rect l="l" t="t" r="r" b="b"/>
            <a:pathLst>
              <a:path w="1853781" h="1846678">
                <a:moveTo>
                  <a:pt x="0" y="0"/>
                </a:moveTo>
                <a:lnTo>
                  <a:pt x="1853781" y="0"/>
                </a:lnTo>
                <a:lnTo>
                  <a:pt x="1853781" y="1846679"/>
                </a:lnTo>
                <a:lnTo>
                  <a:pt x="0" y="184667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5" name="TextBox 5"/>
          <p:cNvSpPr txBox="1"/>
          <p:nvPr/>
        </p:nvSpPr>
        <p:spPr>
          <a:xfrm>
            <a:off x="17518174" y="8476325"/>
            <a:ext cx="298293" cy="1206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64"/>
              </a:lnSpc>
            </a:pPr>
            <a:r>
              <a:rPr lang="en-US" sz="6688">
                <a:solidFill>
                  <a:srgbClr val="E43775"/>
                </a:solidFill>
                <a:latin typeface="PP Pangram Sans Rounded"/>
              </a:rPr>
              <a:t>7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3" name="TextBox 3"/>
          <p:cNvSpPr txBox="1"/>
          <p:nvPr/>
        </p:nvSpPr>
        <p:spPr>
          <a:xfrm>
            <a:off x="346199" y="4287456"/>
            <a:ext cx="17797548" cy="19524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738"/>
              </a:lnSpc>
              <a:spcBef>
                <a:spcPct val="0"/>
              </a:spcBef>
            </a:pPr>
            <a:r>
              <a:rPr lang="en-US" sz="6241" dirty="0">
                <a:solidFill>
                  <a:srgbClr val="E43775"/>
                </a:solidFill>
                <a:latin typeface="PP Pangram Sans Rounded"/>
              </a:rPr>
              <a:t>Carotenoids in plankton are responsible for </a:t>
            </a:r>
          </a:p>
          <a:p>
            <a:pPr algn="ctr">
              <a:lnSpc>
                <a:spcPts val="8738"/>
              </a:lnSpc>
              <a:spcBef>
                <a:spcPct val="0"/>
              </a:spcBef>
            </a:pPr>
            <a:r>
              <a:rPr lang="en-US" sz="6241" dirty="0">
                <a:solidFill>
                  <a:srgbClr val="E43775"/>
                </a:solidFill>
                <a:latin typeface="PP Pangram Sans Rounded"/>
              </a:rPr>
              <a:t>the pink feathers of what bird?</a:t>
            </a:r>
          </a:p>
        </p:txBody>
      </p:sp>
      <p:sp>
        <p:nvSpPr>
          <p:cNvPr id="4" name="Freeform 4"/>
          <p:cNvSpPr/>
          <p:nvPr/>
        </p:nvSpPr>
        <p:spPr>
          <a:xfrm>
            <a:off x="346199" y="210192"/>
            <a:ext cx="1853781" cy="1846678"/>
          </a:xfrm>
          <a:custGeom>
            <a:avLst/>
            <a:gdLst/>
            <a:ahLst/>
            <a:cxnLst/>
            <a:rect l="l" t="t" r="r" b="b"/>
            <a:pathLst>
              <a:path w="1853781" h="1846678">
                <a:moveTo>
                  <a:pt x="0" y="0"/>
                </a:moveTo>
                <a:lnTo>
                  <a:pt x="1853781" y="0"/>
                </a:lnTo>
                <a:lnTo>
                  <a:pt x="1853781" y="1846679"/>
                </a:lnTo>
                <a:lnTo>
                  <a:pt x="0" y="184667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5" name="TextBox 5"/>
          <p:cNvSpPr txBox="1"/>
          <p:nvPr/>
        </p:nvSpPr>
        <p:spPr>
          <a:xfrm>
            <a:off x="17624362" y="8463960"/>
            <a:ext cx="333204" cy="1206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64"/>
              </a:lnSpc>
            </a:pPr>
            <a:r>
              <a:rPr lang="en-US" sz="6688">
                <a:solidFill>
                  <a:srgbClr val="E43775"/>
                </a:solidFill>
                <a:latin typeface="PP Pangram Sans Rounded"/>
              </a:rPr>
              <a:t>8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proval xmlns="2c42301b-c6dd-4269-91b9-17c9a1ee7006" xsi:nil="true"/>
    <_Flow_SignoffStatus xmlns="2c42301b-c6dd-4269-91b9-17c9a1ee7006" xsi:nil="true"/>
    <lcf76f155ced4ddcb4097134ff3c332f xmlns="2c42301b-c6dd-4269-91b9-17c9a1ee7006">
      <Terms xmlns="http://schemas.microsoft.com/office/infopath/2007/PartnerControls"/>
    </lcf76f155ced4ddcb4097134ff3c332f>
    <ReadbyPA xmlns="2c42301b-c6dd-4269-91b9-17c9a1ee7006">false</ReadbyPA>
    <TaxCatchAll xmlns="629fa9f3-65f0-4f99-94e6-4f6d9e273c92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4FD6E4ED07F54582C79FFB8031B374" ma:contentTypeVersion="21" ma:contentTypeDescription="Create a new document." ma:contentTypeScope="" ma:versionID="1964f63ebd9122f80502d5b8acaf37fc">
  <xsd:schema xmlns:xsd="http://www.w3.org/2001/XMLSchema" xmlns:xs="http://www.w3.org/2001/XMLSchema" xmlns:p="http://schemas.microsoft.com/office/2006/metadata/properties" xmlns:ns2="2c42301b-c6dd-4269-91b9-17c9a1ee7006" xmlns:ns3="629fa9f3-65f0-4f99-94e6-4f6d9e273c92" targetNamespace="http://schemas.microsoft.com/office/2006/metadata/properties" ma:root="true" ma:fieldsID="af4aa236945774c7d52c2e486a39beeb" ns2:_="" ns3:_="">
    <xsd:import namespace="2c42301b-c6dd-4269-91b9-17c9a1ee7006"/>
    <xsd:import namespace="629fa9f3-65f0-4f99-94e6-4f6d9e273c9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ReadbyPA" minOccurs="0"/>
                <xsd:element ref="ns2:lcf76f155ced4ddcb4097134ff3c332f" minOccurs="0"/>
                <xsd:element ref="ns3:TaxCatchAll" minOccurs="0"/>
                <xsd:element ref="ns2:_Flow_SignoffStatus" minOccurs="0"/>
                <xsd:element ref="ns2:MediaServiceObjectDetectorVersions" minOccurs="0"/>
                <xsd:element ref="ns2:Approval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42301b-c6dd-4269-91b9-17c9a1ee70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ReadbyPA" ma:index="21" nillable="true" ma:displayName="Read by P&amp;A" ma:default="0" ma:format="Dropdown" ma:internalName="ReadbyPA">
      <xsd:simpleType>
        <xsd:restriction base="dms:Boolea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e52b3390-3014-4f62-baac-4d26c891edb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_Flow_SignoffStatus" ma:index="25" nillable="true" ma:displayName="Sign-off status" ma:internalName="Sign_x002d_off_x0020_status">
      <xsd:simpleType>
        <xsd:restriction base="dms:Text"/>
      </xsd:simple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Approval" ma:index="27" nillable="true" ma:displayName="Approval " ma:description="Sent to Diego " ma:format="Dropdown" ma:internalName="Approval">
      <xsd:simpleType>
        <xsd:restriction base="dms:Choice">
          <xsd:enumeration value="Needs review  "/>
          <xsd:enumeration value="Sent "/>
          <xsd:enumeration value="Choice 3"/>
        </xsd:restriction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9fa9f3-65f0-4f99-94e6-4f6d9e273c92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22b2c375-6162-4dd0-8da2-f8aaabace7f8}" ma:internalName="TaxCatchAll" ma:showField="CatchAllData" ma:web="629fa9f3-65f0-4f99-94e6-4f6d9e273c9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EEC238D-ABD7-433A-922C-078F14084C4B}">
  <ds:schemaRefs>
    <ds:schemaRef ds:uri="http://schemas.microsoft.com/office/2006/metadata/properties"/>
    <ds:schemaRef ds:uri="http://schemas.microsoft.com/office/infopath/2007/PartnerControls"/>
    <ds:schemaRef ds:uri="2c42301b-c6dd-4269-91b9-17c9a1ee7006"/>
    <ds:schemaRef ds:uri="629fa9f3-65f0-4f99-94e6-4f6d9e273c92"/>
  </ds:schemaRefs>
</ds:datastoreItem>
</file>

<file path=customXml/itemProps2.xml><?xml version="1.0" encoding="utf-8"?>
<ds:datastoreItem xmlns:ds="http://schemas.openxmlformats.org/officeDocument/2006/customXml" ds:itemID="{B7D278A9-EB81-4728-A9C2-0F9A5EAE34A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5A2588B-C4D4-4B61-91F6-0C4BA448141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42301b-c6dd-4269-91b9-17c9a1ee7006"/>
    <ds:schemaRef ds:uri="629fa9f3-65f0-4f99-94e6-4f6d9e273c9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256</Words>
  <Application>Microsoft Office PowerPoint</Application>
  <PresentationFormat>Custom</PresentationFormat>
  <Paragraphs>38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PSD Pink Quiz</dc:title>
  <dc:creator>Stephanie Brown</dc:creator>
  <cp:lastModifiedBy>Stephanie Brown</cp:lastModifiedBy>
  <cp:revision>20</cp:revision>
  <dcterms:created xsi:type="dcterms:W3CDTF">2006-08-16T00:00:00Z</dcterms:created>
  <dcterms:modified xsi:type="dcterms:W3CDTF">2024-02-01T01:17:35Z</dcterms:modified>
  <dc:identifier>DAF7Z5Xzfb0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0x010100B84FD6E4ED07F54582C79FFB8031B374</vt:lpwstr>
  </property>
  <property fmtid="{D5CDD505-2E9C-101B-9397-08002B2CF9AE}" pid="3" name="MediaServiceImageTags">
    <vt:lpwstr/>
  </property>
</Properties>
</file>