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8288000" cy="10287000"/>
  <p:notesSz cx="6858000" cy="9144000"/>
  <p:embeddedFontLst>
    <p:embeddedFont>
      <p:font typeface="PP Pangram Sans Rounde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F703E-A88B-46AF-275C-98EA8415EE74}" v="131" dt="2024-03-24T19:57:17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9886" y="1084782"/>
            <a:ext cx="13377489" cy="6834405"/>
          </a:xfrm>
          <a:custGeom>
            <a:avLst/>
            <a:gdLst/>
            <a:ahLst/>
            <a:cxnLst/>
            <a:rect l="l" t="t" r="r" b="b"/>
            <a:pathLst>
              <a:path w="13377489" h="6834405">
                <a:moveTo>
                  <a:pt x="0" y="0"/>
                </a:moveTo>
                <a:lnTo>
                  <a:pt x="13377488" y="0"/>
                </a:lnTo>
                <a:lnTo>
                  <a:pt x="13377488" y="6834405"/>
                </a:lnTo>
                <a:lnTo>
                  <a:pt x="0" y="68344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84967" y="5974705"/>
            <a:ext cx="15227327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72"/>
              </a:lnSpc>
            </a:pPr>
            <a:endParaRPr/>
          </a:p>
          <a:p>
            <a:pPr algn="ctr">
              <a:lnSpc>
                <a:spcPts val="13972"/>
              </a:lnSpc>
            </a:pPr>
            <a:r>
              <a:rPr lang="en-US" sz="7200" dirty="0">
                <a:solidFill>
                  <a:srgbClr val="FFFFFF"/>
                </a:solidFill>
                <a:latin typeface="PP Pangram Sans Rounded"/>
              </a:rPr>
              <a:t>Bullying prevention quiz for workplaces</a:t>
            </a:r>
          </a:p>
        </p:txBody>
      </p:sp>
      <p:sp>
        <p:nvSpPr>
          <p:cNvPr id="4" name="Freeform 4"/>
          <p:cNvSpPr/>
          <p:nvPr/>
        </p:nvSpPr>
        <p:spPr>
          <a:xfrm>
            <a:off x="862634" y="313832"/>
            <a:ext cx="2218891" cy="2218891"/>
          </a:xfrm>
          <a:custGeom>
            <a:avLst/>
            <a:gdLst/>
            <a:ahLst/>
            <a:cxnLst/>
            <a:rect l="l" t="t" r="r" b="b"/>
            <a:pathLst>
              <a:path w="2218891" h="2218891">
                <a:moveTo>
                  <a:pt x="0" y="0"/>
                </a:moveTo>
                <a:lnTo>
                  <a:pt x="2218891" y="0"/>
                </a:lnTo>
                <a:lnTo>
                  <a:pt x="2218891" y="2218891"/>
                </a:lnTo>
                <a:lnTo>
                  <a:pt x="0" y="2218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70381" cy="1870381"/>
          </a:xfrm>
          <a:custGeom>
            <a:avLst/>
            <a:gdLst/>
            <a:ahLst/>
            <a:cxnLst/>
            <a:rect l="l" t="t" r="r" b="b"/>
            <a:pathLst>
              <a:path w="1870381" h="1870381">
                <a:moveTo>
                  <a:pt x="0" y="0"/>
                </a:moveTo>
                <a:lnTo>
                  <a:pt x="1870381" y="0"/>
                </a:lnTo>
                <a:lnTo>
                  <a:pt x="1870381" y="1870381"/>
                </a:lnTo>
                <a:lnTo>
                  <a:pt x="0" y="1870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346844" y="8456278"/>
            <a:ext cx="330801" cy="123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0493" y="3169770"/>
            <a:ext cx="15429841" cy="437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3"/>
              </a:lnSpc>
              <a:spcBef>
                <a:spcPct val="0"/>
              </a:spcBef>
            </a:pPr>
            <a:r>
              <a:rPr lang="en-US" sz="6123" dirty="0">
                <a:solidFill>
                  <a:srgbClr val="FFFFFF"/>
                </a:solidFill>
                <a:latin typeface="PP Pangram Sans Rounded"/>
              </a:rPr>
              <a:t>In NZ, what percentage of students reported being bullied at least </a:t>
            </a:r>
          </a:p>
          <a:p>
            <a:pPr algn="ctr">
              <a:lnSpc>
                <a:spcPts val="8573"/>
              </a:lnSpc>
              <a:spcBef>
                <a:spcPct val="0"/>
              </a:spcBef>
            </a:pPr>
            <a:r>
              <a:rPr lang="en-US" sz="6123" dirty="0">
                <a:solidFill>
                  <a:srgbClr val="FFFFFF"/>
                </a:solidFill>
                <a:latin typeface="PP Pangram Sans Rounded"/>
              </a:rPr>
              <a:t>a few times a  month?  </a:t>
            </a:r>
          </a:p>
          <a:p>
            <a:pPr algn="ctr">
              <a:lnSpc>
                <a:spcPts val="8573"/>
              </a:lnSpc>
              <a:spcBef>
                <a:spcPct val="0"/>
              </a:spcBef>
            </a:pPr>
            <a:endParaRPr lang="en-US" sz="6123">
              <a:solidFill>
                <a:srgbClr val="FFFFFF"/>
              </a:solidFill>
              <a:latin typeface="PP Pangram Sans Rounded"/>
            </a:endParaRPr>
          </a:p>
          <a:p>
            <a:pPr algn="ctr">
              <a:lnSpc>
                <a:spcPts val="8573"/>
              </a:lnSpc>
              <a:spcBef>
                <a:spcPct val="0"/>
              </a:spcBef>
            </a:pPr>
            <a:r>
              <a:rPr lang="en-US" sz="6123" dirty="0">
                <a:solidFill>
                  <a:srgbClr val="FFFFFF"/>
                </a:solidFill>
                <a:latin typeface="PP Pangram Sans Rounded"/>
              </a:rPr>
              <a:t>1)42%        2) 32%       3) 55%        4) 39%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5343" y="2123227"/>
            <a:ext cx="17259598" cy="673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PP Pangram Sans Rounded"/>
              </a:rPr>
              <a:t>Pink Shirt Day aims to make schools, workplaces and communities:</a:t>
            </a:r>
          </a:p>
          <a:p>
            <a:pPr algn="ctr">
              <a:lnSpc>
                <a:spcPts val="9544"/>
              </a:lnSpc>
              <a:spcBef>
                <a:spcPct val="0"/>
              </a:spcBef>
            </a:pPr>
            <a:endParaRPr lang="en-US" sz="6817">
              <a:solidFill>
                <a:srgbClr val="FFFFFF"/>
              </a:solidFill>
              <a:latin typeface="PP Pangram Sans Rounded"/>
            </a:endParaRPr>
          </a:p>
          <a:p>
            <a:pPr algn="ctr">
              <a:lnSpc>
                <a:spcPts val="8844"/>
              </a:lnSpc>
              <a:spcBef>
                <a:spcPct val="0"/>
              </a:spcBef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1) Know how to make pink cupcakes </a:t>
            </a:r>
          </a:p>
          <a:p>
            <a:pPr algn="ctr">
              <a:lnSpc>
                <a:spcPts val="8844"/>
              </a:lnSpc>
              <a:spcBef>
                <a:spcPct val="0"/>
              </a:spcBef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2) Safe, supportive, welcoming and inclusive for all </a:t>
            </a:r>
          </a:p>
          <a:p>
            <a:pPr algn="ctr">
              <a:lnSpc>
                <a:spcPts val="8844"/>
              </a:lnSpc>
              <a:spcBef>
                <a:spcPct val="0"/>
              </a:spcBef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3) Learn to sew </a:t>
            </a:r>
          </a:p>
          <a:p>
            <a:pPr algn="ctr">
              <a:lnSpc>
                <a:spcPts val="9544"/>
              </a:lnSpc>
              <a:spcBef>
                <a:spcPct val="0"/>
              </a:spcBef>
            </a:pPr>
            <a:endParaRPr lang="en-US" sz="6317">
              <a:solidFill>
                <a:srgbClr val="FFFFFF"/>
              </a:solidFill>
              <a:latin typeface="PP Pangram Sans Rounde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215264" y="8456278"/>
            <a:ext cx="593961" cy="123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72101" y="534772"/>
            <a:ext cx="2551372" cy="95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1"/>
              </a:lnSpc>
            </a:pPr>
            <a:r>
              <a:rPr lang="en-US" sz="7100" dirty="0">
                <a:solidFill>
                  <a:srgbClr val="EE3378"/>
                </a:solidFill>
                <a:latin typeface="PP Pangram Sans Rounded"/>
              </a:rPr>
              <a:t>Answers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8815" y="2019496"/>
            <a:ext cx="16581897" cy="711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lvl="1" indent="-429895">
              <a:lnSpc>
                <a:spcPts val="5655"/>
              </a:lnSpc>
              <a:buAutoNum type="arabicPeriod"/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Pink Shirt Day began in Canada in 2007 when two students took a stand against homophobic bullying after a student was harassed for wearing pink.</a:t>
            </a:r>
            <a:endParaRPr lang="en-US" dirty="0">
              <a:cs typeface="Calibri"/>
            </a:endParaRPr>
          </a:p>
          <a:p>
            <a:pPr marL="626110" lvl="1" indent="-313055">
              <a:lnSpc>
                <a:spcPts val="5655"/>
              </a:lnSpc>
              <a:buAutoNum type="arabicPeriod"/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 An Upstander is someone who uses words and actions to help someone who is being bullied.</a:t>
            </a:r>
          </a:p>
          <a:p>
            <a:pPr marL="626110" lvl="1" indent="-313055">
              <a:lnSpc>
                <a:spcPts val="5655"/>
              </a:lnSpc>
              <a:buAutoNum type="arabicPeriod"/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The five Upstander actions are:</a:t>
            </a:r>
          </a:p>
          <a:p>
            <a:pPr marL="1252220" lvl="2" indent="-417195">
              <a:lnSpc>
                <a:spcPts val="5655"/>
              </a:lnSpc>
              <a:buFont typeface="Arial"/>
              <a:buChar char="⚬"/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Āwhinatia / Support the person experiencing bullying</a:t>
            </a:r>
          </a:p>
          <a:p>
            <a:pPr marL="1252220" lvl="2" indent="-417195">
              <a:lnSpc>
                <a:spcPts val="5655"/>
              </a:lnSpc>
              <a:buFont typeface="Arial"/>
              <a:buChar char="⚬"/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Haukotia / Distract </a:t>
            </a:r>
          </a:p>
          <a:p>
            <a:pPr marL="1252220" lvl="2" indent="-417195">
              <a:lnSpc>
                <a:spcPts val="5655"/>
              </a:lnSpc>
              <a:buFont typeface="Arial"/>
              <a:buChar char="⚬"/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Karangahia / Call it! </a:t>
            </a:r>
          </a:p>
          <a:p>
            <a:pPr marL="1252220" lvl="2" indent="-417195">
              <a:lnSpc>
                <a:spcPts val="5655"/>
              </a:lnSpc>
              <a:buFont typeface="Arial"/>
              <a:buChar char="⚬"/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Taihoa </a:t>
            </a:r>
            <a:r>
              <a:rPr lang="en-US" sz="2900" dirty="0" err="1">
                <a:solidFill>
                  <a:srgbClr val="EE3378"/>
                </a:solidFill>
                <a:latin typeface="PP Pangram Sans Rounded"/>
              </a:rPr>
              <a:t>ake</a:t>
            </a: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, ka </a:t>
            </a:r>
            <a:r>
              <a:rPr lang="en-US" sz="2900" dirty="0" err="1">
                <a:solidFill>
                  <a:srgbClr val="EE3378"/>
                </a:solidFill>
                <a:latin typeface="PP Pangram Sans Rounded"/>
              </a:rPr>
              <a:t>haumaru</a:t>
            </a: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 / Leave and act </a:t>
            </a:r>
          </a:p>
          <a:p>
            <a:pPr marL="1252220" lvl="2" indent="-417195">
              <a:lnSpc>
                <a:spcPts val="5655"/>
              </a:lnSpc>
              <a:buFont typeface="Arial"/>
              <a:buChar char="⚬"/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Tautokohia / Get some other help </a:t>
            </a:r>
          </a:p>
          <a:p>
            <a:pPr marL="626110" lvl="1" indent="-313055">
              <a:lnSpc>
                <a:spcPts val="5655"/>
              </a:lnSpc>
              <a:buAutoNum type="arabicPeriod"/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91.3% of workers have experienced bullying in Aotearoa in the past year.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372101" y="534772"/>
            <a:ext cx="2551372" cy="95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1"/>
              </a:lnSpc>
            </a:pPr>
            <a:r>
              <a:rPr lang="en-US" sz="7100" dirty="0">
                <a:solidFill>
                  <a:srgbClr val="EE3378"/>
                </a:solidFill>
                <a:latin typeface="PP Pangram Sans Rounded"/>
              </a:rPr>
              <a:t>Answers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670" y="1055035"/>
            <a:ext cx="17163017" cy="937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endParaRPr/>
          </a:p>
          <a:p>
            <a:pPr>
              <a:lnSpc>
                <a:spcPts val="5040"/>
              </a:lnSpc>
            </a:pPr>
            <a:endParaRPr/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5.  Features of bullying include </a:t>
            </a:r>
            <a:r>
              <a:rPr lang="en-US" sz="2900" dirty="0" err="1">
                <a:solidFill>
                  <a:srgbClr val="EE3378"/>
                </a:solidFill>
                <a:latin typeface="PP Pangram Sans Rounded"/>
              </a:rPr>
              <a:t>behaviour</a:t>
            </a: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 that is: repeated, deliberate, intentional, a misuse of power in a relationship, not a one-off, causes harm.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EE3378"/>
              </a:solidFill>
              <a:latin typeface="PP Pangram Sans Rounded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6.  Physically (being hit, tripping up), verbally (insults, threats, name calling, teasing), socially (spreading gossip or excluding), cyberbullying (bullying online, repeated and  unwanted messages, spreading </a:t>
            </a:r>
            <a:r>
              <a:rPr lang="en-US" sz="2900" dirty="0" err="1">
                <a:solidFill>
                  <a:srgbClr val="EE3378"/>
                </a:solidFill>
                <a:latin typeface="PP Pangram Sans Rounded"/>
              </a:rPr>
              <a:t>rumours</a:t>
            </a: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, sharing of photos, harassing people).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EE3378"/>
              </a:solidFill>
              <a:latin typeface="PP Pangram Sans Rounded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7.  7 in 10 teens in Aotearoa have experienced unwanted digital communication in the past year.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EE3378"/>
              </a:solidFill>
              <a:latin typeface="PP Pangram Sans Rounded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8. 84% of workers reported that they had experienced cyber abuse.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EE3378"/>
              </a:solidFill>
              <a:latin typeface="PP Pangram Sans Rounded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9. In NZ, 32% of students reported being bullied at least a few times a month.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EE3378"/>
              </a:solidFill>
              <a:latin typeface="PP Pangram Sans Rounded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EE3378"/>
                </a:solidFill>
                <a:latin typeface="PP Pangram Sans Rounded"/>
              </a:rPr>
              <a:t>10. Pink Shirt Day aims to make schools, workplaces and communities safe, supportive, welcoming and inclusive for all.</a:t>
            </a:r>
          </a:p>
          <a:p>
            <a:pPr>
              <a:lnSpc>
                <a:spcPts val="5040"/>
              </a:lnSpc>
            </a:pPr>
            <a:endParaRPr lang="en-US" sz="2900">
              <a:solidFill>
                <a:srgbClr val="EE3378"/>
              </a:solidFill>
              <a:latin typeface="PP Pangram Sans Rounded"/>
            </a:endParaRPr>
          </a:p>
          <a:p>
            <a:pPr>
              <a:lnSpc>
                <a:spcPts val="5040"/>
              </a:lnSpc>
            </a:pPr>
            <a:endParaRPr lang="en-US" sz="2900">
              <a:solidFill>
                <a:srgbClr val="EE3378"/>
              </a:solidFill>
              <a:latin typeface="PP Pangram Sans Rounded"/>
            </a:endParaRPr>
          </a:p>
          <a:p>
            <a:pPr>
              <a:lnSpc>
                <a:spcPts val="5040"/>
              </a:lnSpc>
            </a:pPr>
            <a:endParaRPr lang="en-US" sz="2900">
              <a:solidFill>
                <a:srgbClr val="EE3378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509" y="93509"/>
            <a:ext cx="1870381" cy="1870381"/>
          </a:xfrm>
          <a:custGeom>
            <a:avLst/>
            <a:gdLst/>
            <a:ahLst/>
            <a:cxnLst/>
            <a:rect l="l" t="t" r="r" b="b"/>
            <a:pathLst>
              <a:path w="1870381" h="1870381">
                <a:moveTo>
                  <a:pt x="0" y="0"/>
                </a:moveTo>
                <a:lnTo>
                  <a:pt x="1870382" y="0"/>
                </a:lnTo>
                <a:lnTo>
                  <a:pt x="1870382" y="1870382"/>
                </a:lnTo>
                <a:lnTo>
                  <a:pt x="0" y="1870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62595" y="4304984"/>
            <a:ext cx="12204343" cy="1438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7"/>
              </a:lnSpc>
              <a:spcBef>
                <a:spcPct val="0"/>
              </a:spcBef>
            </a:pPr>
            <a:r>
              <a:rPr lang="en-US" sz="7898">
                <a:solidFill>
                  <a:srgbClr val="FFFFFF"/>
                </a:solidFill>
                <a:latin typeface="PP Pangram Sans Rounded"/>
              </a:rPr>
              <a:t>What year did Pink Shirt Day first start?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486220" y="8427697"/>
            <a:ext cx="252822" cy="123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73920" y="4446159"/>
            <a:ext cx="9756830" cy="106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66"/>
              </a:lnSpc>
            </a:pPr>
            <a:r>
              <a:rPr lang="en-US" sz="7904">
                <a:solidFill>
                  <a:srgbClr val="FFFFFF"/>
                </a:solidFill>
                <a:latin typeface="PP Pangram Sans Rounded"/>
              </a:rPr>
              <a:t>What is an Upstander?</a:t>
            </a:r>
          </a:p>
        </p:txBody>
      </p:sp>
      <p:sp>
        <p:nvSpPr>
          <p:cNvPr id="4" name="Freeform 4"/>
          <p:cNvSpPr/>
          <p:nvPr/>
        </p:nvSpPr>
        <p:spPr>
          <a:xfrm>
            <a:off x="1141" y="0"/>
            <a:ext cx="1870381" cy="1870381"/>
          </a:xfrm>
          <a:custGeom>
            <a:avLst/>
            <a:gdLst/>
            <a:ahLst/>
            <a:cxnLst/>
            <a:rect l="l" t="t" r="r" b="b"/>
            <a:pathLst>
              <a:path w="1870381" h="1870381">
                <a:moveTo>
                  <a:pt x="0" y="0"/>
                </a:moveTo>
                <a:lnTo>
                  <a:pt x="1870382" y="0"/>
                </a:lnTo>
                <a:lnTo>
                  <a:pt x="1870382" y="1870381"/>
                </a:lnTo>
                <a:lnTo>
                  <a:pt x="0" y="1870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542785" y="8540676"/>
            <a:ext cx="321289" cy="123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97584" y="4078289"/>
            <a:ext cx="9947795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  <a:spcBef>
                <a:spcPct val="0"/>
              </a:spcBef>
            </a:pPr>
            <a:r>
              <a:rPr lang="en-US" sz="7900" dirty="0">
                <a:solidFill>
                  <a:srgbClr val="FFFFFF"/>
                </a:solidFill>
                <a:latin typeface="PP Pangram Sans Rounded"/>
              </a:rPr>
              <a:t>Name the five Upstander actions </a:t>
            </a:r>
            <a:endParaRPr lang="en-US" sz="7900">
              <a:solidFill>
                <a:srgbClr val="FFFFFF"/>
              </a:solidFill>
              <a:latin typeface="PP Pangram Sans Rounded"/>
            </a:endParaRP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PP Pangram Sans Rounded"/>
              </a:rPr>
              <a:t>(One point for each correct action)</a:t>
            </a:r>
          </a:p>
        </p:txBody>
      </p:sp>
      <p:sp>
        <p:nvSpPr>
          <p:cNvPr id="4" name="Freeform 4"/>
          <p:cNvSpPr/>
          <p:nvPr/>
        </p:nvSpPr>
        <p:spPr>
          <a:xfrm>
            <a:off x="1141" y="0"/>
            <a:ext cx="1870381" cy="1870381"/>
          </a:xfrm>
          <a:custGeom>
            <a:avLst/>
            <a:gdLst/>
            <a:ahLst/>
            <a:cxnLst/>
            <a:rect l="l" t="t" r="r" b="b"/>
            <a:pathLst>
              <a:path w="1870381" h="1870381">
                <a:moveTo>
                  <a:pt x="0" y="0"/>
                </a:moveTo>
                <a:lnTo>
                  <a:pt x="1870382" y="0"/>
                </a:lnTo>
                <a:lnTo>
                  <a:pt x="1870382" y="1870381"/>
                </a:lnTo>
                <a:lnTo>
                  <a:pt x="0" y="1870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398102" y="8456278"/>
            <a:ext cx="316357" cy="123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70381" cy="1870381"/>
          </a:xfrm>
          <a:custGeom>
            <a:avLst/>
            <a:gdLst/>
            <a:ahLst/>
            <a:cxnLst/>
            <a:rect l="l" t="t" r="r" b="b"/>
            <a:pathLst>
              <a:path w="1870381" h="1870381">
                <a:moveTo>
                  <a:pt x="0" y="0"/>
                </a:moveTo>
                <a:lnTo>
                  <a:pt x="1870381" y="0"/>
                </a:lnTo>
                <a:lnTo>
                  <a:pt x="1870381" y="1870381"/>
                </a:lnTo>
                <a:lnTo>
                  <a:pt x="0" y="1870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554180" y="8443671"/>
            <a:ext cx="343131" cy="123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1552" y="3601889"/>
            <a:ext cx="16824895" cy="517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8"/>
              </a:lnSpc>
              <a:spcBef>
                <a:spcPct val="0"/>
              </a:spcBef>
            </a:pPr>
            <a:r>
              <a:rPr lang="en-US" sz="6050" dirty="0">
                <a:solidFill>
                  <a:srgbClr val="FFFFFF"/>
                </a:solidFill>
                <a:latin typeface="PP Pangram Sans Rounded"/>
              </a:rPr>
              <a:t>What percentage of workers have experienced bullying in the past year?</a:t>
            </a:r>
          </a:p>
          <a:p>
            <a:pPr algn="ctr">
              <a:lnSpc>
                <a:spcPts val="8488"/>
              </a:lnSpc>
              <a:spcBef>
                <a:spcPct val="0"/>
              </a:spcBef>
            </a:pPr>
            <a:endParaRPr lang="en-US" sz="6050" dirty="0">
              <a:solidFill>
                <a:srgbClr val="FFFFFF"/>
              </a:solidFill>
              <a:latin typeface="PP Pangram Sans Rounded"/>
            </a:endParaRPr>
          </a:p>
          <a:p>
            <a:pPr algn="ctr">
              <a:lnSpc>
                <a:spcPts val="8488"/>
              </a:lnSpc>
              <a:spcBef>
                <a:spcPct val="0"/>
              </a:spcBef>
            </a:pPr>
            <a:r>
              <a:rPr lang="en-US" sz="6050" dirty="0">
                <a:solidFill>
                  <a:srgbClr val="FFFFFF"/>
                </a:solidFill>
                <a:latin typeface="PP Pangram Sans Rounded"/>
              </a:rPr>
              <a:t>1) 26.8%  </a:t>
            </a:r>
            <a:endParaRPr lang="en-US" sz="6050" dirty="0">
              <a:solidFill>
                <a:srgbClr val="000000"/>
              </a:solidFill>
              <a:latin typeface="PP Pangram Sans Rounded"/>
            </a:endParaRPr>
          </a:p>
          <a:p>
            <a:pPr algn="ctr">
              <a:lnSpc>
                <a:spcPts val="8488"/>
              </a:lnSpc>
              <a:spcBef>
                <a:spcPct val="0"/>
              </a:spcBef>
            </a:pPr>
            <a:r>
              <a:rPr lang="en-US" sz="6050" dirty="0">
                <a:solidFill>
                  <a:srgbClr val="FFFFFF"/>
                </a:solidFill>
                <a:latin typeface="PP Pangram Sans Rounded"/>
              </a:rPr>
              <a:t>2) 91.3%  </a:t>
            </a:r>
            <a:endParaRPr lang="en-US" sz="6050" dirty="0">
              <a:solidFill>
                <a:srgbClr val="000000"/>
              </a:solidFill>
              <a:latin typeface="PP Pangram Sans Rounded"/>
            </a:endParaRPr>
          </a:p>
          <a:p>
            <a:pPr algn="ctr">
              <a:lnSpc>
                <a:spcPts val="8488"/>
              </a:lnSpc>
              <a:spcBef>
                <a:spcPct val="0"/>
              </a:spcBef>
            </a:pPr>
            <a:r>
              <a:rPr lang="en-US" sz="6050" dirty="0">
                <a:solidFill>
                  <a:srgbClr val="FFFFFF"/>
                </a:solidFill>
                <a:latin typeface="PP Pangram Sans Rounded"/>
              </a:rPr>
              <a:t>3) 72.4%</a:t>
            </a:r>
            <a:endParaRPr lang="en-US" sz="6050" dirty="0">
              <a:solidFill>
                <a:srgbClr val="000000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70381" cy="1870381"/>
          </a:xfrm>
          <a:custGeom>
            <a:avLst/>
            <a:gdLst/>
            <a:ahLst/>
            <a:cxnLst/>
            <a:rect l="l" t="t" r="r" b="b"/>
            <a:pathLst>
              <a:path w="1870381" h="1870381">
                <a:moveTo>
                  <a:pt x="0" y="0"/>
                </a:moveTo>
                <a:lnTo>
                  <a:pt x="1870381" y="0"/>
                </a:lnTo>
                <a:lnTo>
                  <a:pt x="1870381" y="1870381"/>
                </a:lnTo>
                <a:lnTo>
                  <a:pt x="0" y="1870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518022" y="8405851"/>
            <a:ext cx="314595" cy="123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911490" y="3458397"/>
            <a:ext cx="20113263" cy="393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  <a:spcBef>
                <a:spcPct val="0"/>
              </a:spcBef>
            </a:pPr>
            <a:r>
              <a:rPr lang="en-US" sz="7974">
                <a:solidFill>
                  <a:srgbClr val="FFFFFF"/>
                </a:solidFill>
                <a:latin typeface="PP Pangram Sans Rounded"/>
              </a:rPr>
              <a:t>Name two features that are </a:t>
            </a:r>
          </a:p>
          <a:p>
            <a:pPr algn="ctr">
              <a:lnSpc>
                <a:spcPts val="11164"/>
              </a:lnSpc>
              <a:spcBef>
                <a:spcPct val="0"/>
              </a:spcBef>
            </a:pPr>
            <a:r>
              <a:rPr lang="en-US" sz="7974">
                <a:solidFill>
                  <a:srgbClr val="FFFFFF"/>
                </a:solidFill>
                <a:latin typeface="PP Pangram Sans Rounded"/>
              </a:rPr>
              <a:t>specific to bullying behaviour?</a:t>
            </a:r>
          </a:p>
          <a:p>
            <a:pPr algn="ctr">
              <a:lnSpc>
                <a:spcPts val="8364"/>
              </a:lnSpc>
              <a:spcBef>
                <a:spcPct val="0"/>
              </a:spcBef>
            </a:pPr>
            <a:r>
              <a:rPr lang="en-US" sz="5974">
                <a:solidFill>
                  <a:srgbClr val="FFFFFF"/>
                </a:solidFill>
                <a:latin typeface="PP Pangram Sans Rounded"/>
              </a:rPr>
              <a:t>(One point for each correct feature)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139" y="8146770"/>
            <a:ext cx="1870381" cy="1870381"/>
          </a:xfrm>
          <a:custGeom>
            <a:avLst/>
            <a:gdLst/>
            <a:ahLst/>
            <a:cxnLst/>
            <a:rect l="l" t="t" r="r" b="b"/>
            <a:pathLst>
              <a:path w="1870381" h="1870381">
                <a:moveTo>
                  <a:pt x="0" y="0"/>
                </a:moveTo>
                <a:lnTo>
                  <a:pt x="1870381" y="0"/>
                </a:lnTo>
                <a:lnTo>
                  <a:pt x="1870381" y="1870381"/>
                </a:lnTo>
                <a:lnTo>
                  <a:pt x="0" y="1870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765849" y="8569738"/>
            <a:ext cx="690137" cy="123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Q5</a:t>
            </a:r>
          </a:p>
        </p:txBody>
      </p:sp>
      <p:sp>
        <p:nvSpPr>
          <p:cNvPr id="4" name="Freeform 4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56806" y="3615347"/>
            <a:ext cx="13174389" cy="251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4"/>
              </a:lnSpc>
              <a:spcBef>
                <a:spcPct val="0"/>
              </a:spcBef>
            </a:pPr>
            <a:r>
              <a:rPr lang="en-US" sz="7917">
                <a:solidFill>
                  <a:srgbClr val="FFFFFF"/>
                </a:solidFill>
                <a:latin typeface="PP Pangram Sans Rounded"/>
              </a:rPr>
              <a:t>Name two ways that someone can be bullied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PP Pangram Sans Rounded"/>
              </a:rPr>
              <a:t>(One point for each correct answer)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42591" y="8363714"/>
            <a:ext cx="330771" cy="123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1" y="0"/>
            <a:ext cx="1870381" cy="1870381"/>
          </a:xfrm>
          <a:custGeom>
            <a:avLst/>
            <a:gdLst/>
            <a:ahLst/>
            <a:cxnLst/>
            <a:rect l="l" t="t" r="r" b="b"/>
            <a:pathLst>
              <a:path w="1870381" h="1870381">
                <a:moveTo>
                  <a:pt x="0" y="0"/>
                </a:moveTo>
                <a:lnTo>
                  <a:pt x="1870382" y="0"/>
                </a:lnTo>
                <a:lnTo>
                  <a:pt x="1870382" y="1870381"/>
                </a:lnTo>
                <a:lnTo>
                  <a:pt x="0" y="1870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538809" y="8439823"/>
            <a:ext cx="304027" cy="123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1898" y="2787424"/>
            <a:ext cx="15629684" cy="486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How many teens in Aotearoa have experienced unwanted digital communication in the past  year?</a:t>
            </a:r>
          </a:p>
          <a:p>
            <a:pPr algn="ctr">
              <a:lnSpc>
                <a:spcPts val="9544"/>
              </a:lnSpc>
              <a:spcBef>
                <a:spcPct val="0"/>
              </a:spcBef>
            </a:pPr>
            <a:endParaRPr lang="en-US" sz="6817">
              <a:solidFill>
                <a:srgbClr val="FFFFFF"/>
              </a:solidFill>
              <a:latin typeface="PP Pangram Sans Rounded"/>
            </a:endParaRPr>
          </a:p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1) 7 in 10         2) 5 in 10         3) 2 in 10        4) 8 in 10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2433" y="3141467"/>
            <a:ext cx="15196934" cy="244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What percentage of workers have experienced cyber abuse?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89847" y="6403536"/>
            <a:ext cx="8162106" cy="123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1) 48%  2) 84%  3) 72%  4) 32% </a:t>
            </a:r>
          </a:p>
        </p:txBody>
      </p:sp>
      <p:sp>
        <p:nvSpPr>
          <p:cNvPr id="5" name="Freeform 5"/>
          <p:cNvSpPr/>
          <p:nvPr/>
        </p:nvSpPr>
        <p:spPr>
          <a:xfrm>
            <a:off x="1141" y="0"/>
            <a:ext cx="1870381" cy="1870381"/>
          </a:xfrm>
          <a:custGeom>
            <a:avLst/>
            <a:gdLst/>
            <a:ahLst/>
            <a:cxnLst/>
            <a:rect l="l" t="t" r="r" b="b"/>
            <a:pathLst>
              <a:path w="1870381" h="1870381">
                <a:moveTo>
                  <a:pt x="0" y="0"/>
                </a:moveTo>
                <a:lnTo>
                  <a:pt x="1870382" y="0"/>
                </a:lnTo>
                <a:lnTo>
                  <a:pt x="1870382" y="1870381"/>
                </a:lnTo>
                <a:lnTo>
                  <a:pt x="0" y="1870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571445" y="8443671"/>
            <a:ext cx="339608" cy="123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</a:pPr>
            <a:r>
              <a:rPr lang="en-US" sz="6817">
                <a:solidFill>
                  <a:srgbClr val="FFFFFF"/>
                </a:solidFill>
                <a:latin typeface="PP Pangram Sans Rounded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1" ma:contentTypeDescription="Create a new document." ma:contentTypeScope="" ma:versionID="1964f63ebd9122f80502d5b8acaf37fc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af4aa236945774c7d52c2e486a39beeb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 xmlns="2c42301b-c6dd-4269-91b9-17c9a1ee7006" xsi:nil="true"/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ReadbyPA xmlns="2c42301b-c6dd-4269-91b9-17c9a1ee7006">false</ReadbyPA>
    <TaxCatchAll xmlns="629fa9f3-65f0-4f99-94e6-4f6d9e273c92" xsi:nil="true"/>
  </documentManagement>
</p:properties>
</file>

<file path=customXml/itemProps1.xml><?xml version="1.0" encoding="utf-8"?>
<ds:datastoreItem xmlns:ds="http://schemas.openxmlformats.org/officeDocument/2006/customXml" ds:itemID="{CB58C37F-9FDC-41DA-9C9C-E787E4410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2301b-c6dd-4269-91b9-17c9a1ee7006"/>
    <ds:schemaRef ds:uri="629fa9f3-65f0-4f99-94e6-4f6d9e273c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44EDC0-A9A1-42CC-A3A9-0B7FE681B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32A46-4929-4685-8814-CE19060FEE1A}">
  <ds:schemaRefs>
    <ds:schemaRef ds:uri="http://schemas.microsoft.com/office/2006/metadata/properties"/>
    <ds:schemaRef ds:uri="http://schemas.microsoft.com/office/infopath/2007/PartnerControls"/>
    <ds:schemaRef ds:uri="2c42301b-c6dd-4269-91b9-17c9a1ee7006"/>
    <ds:schemaRef ds:uri="629fa9f3-65f0-4f99-94e6-4f6d9e273c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PSD Bullying Prevention Quiz</dc:title>
  <cp:revision>50</cp:revision>
  <dcterms:created xsi:type="dcterms:W3CDTF">2006-08-16T00:00:00Z</dcterms:created>
  <dcterms:modified xsi:type="dcterms:W3CDTF">2024-03-24T23:16:00Z</dcterms:modified>
  <dc:identifier>DAF3YRRU0ws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  <property fmtid="{D5CDD505-2E9C-101B-9397-08002B2CF9AE}" pid="3" name="MediaServiceImageTags">
    <vt:lpwstr/>
  </property>
</Properties>
</file>