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4"/>
  </p:sldMasterIdLst>
  <p:notesMasterIdLst>
    <p:notesMasterId r:id="rId17"/>
  </p:notesMasterIdLst>
  <p:sldIdLst>
    <p:sldId id="269" r:id="rId5"/>
    <p:sldId id="275" r:id="rId6"/>
    <p:sldId id="262" r:id="rId7"/>
    <p:sldId id="270" r:id="rId8"/>
    <p:sldId id="271" r:id="rId9"/>
    <p:sldId id="279" r:id="rId10"/>
    <p:sldId id="273" r:id="rId11"/>
    <p:sldId id="272" r:id="rId12"/>
    <p:sldId id="278" r:id="rId13"/>
    <p:sldId id="281" r:id="rId14"/>
    <p:sldId id="282" r:id="rId15"/>
    <p:sldId id="264" r:id="rId16"/>
  </p:sldIdLst>
  <p:sldSz cx="24385588" cy="13717588"/>
  <p:notesSz cx="6858000" cy="9144000"/>
  <p:embeddedFontLst>
    <p:embeddedFont>
      <p:font typeface="Asap Italic" panose="020B0604020202020204" charset="0"/>
      <p:italic r:id="rId18"/>
    </p:embeddedFont>
  </p:embeddedFontLst>
  <p:defaultTextStyle>
    <a:defPPr>
      <a:defRPr lang="en-US"/>
    </a:defPPr>
    <a:lvl1pPr marL="0" algn="l" defTabSz="1828891" rtl="0" eaLnBrk="1" latinLnBrk="0" hangingPunct="1">
      <a:defRPr sz="3600" kern="1200">
        <a:solidFill>
          <a:schemeClr val="tx1"/>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1">
          <p15:clr>
            <a:srgbClr val="A4A3A4"/>
          </p15:clr>
        </p15:guide>
        <p15:guide id="2" pos="76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4321"/>
        <p:guide pos="7681"/>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Brown" userId="S::stephanie.brown@mentalhealth.org.nz::ae62c961-85dd-4da3-94a5-8f55ca49c311" providerId="AD" clId="Web-{0CA637BB-53FD-7B9E-8138-1337856B3544}"/>
    <pc:docChg chg="addSld delSld modSld">
      <pc:chgData name="Stephanie Brown" userId="S::stephanie.brown@mentalhealth.org.nz::ae62c961-85dd-4da3-94a5-8f55ca49c311" providerId="AD" clId="Web-{0CA637BB-53FD-7B9E-8138-1337856B3544}" dt="2026-02-11T21:10:03.470" v="14" actId="14100"/>
      <pc:docMkLst>
        <pc:docMk/>
      </pc:docMkLst>
      <pc:sldChg chg="modSp add del">
        <pc:chgData name="Stephanie Brown" userId="S::stephanie.brown@mentalhealth.org.nz::ae62c961-85dd-4da3-94a5-8f55ca49c311" providerId="AD" clId="Web-{0CA637BB-53FD-7B9E-8138-1337856B3544}" dt="2026-02-11T21:10:03.470" v="14" actId="14100"/>
        <pc:sldMkLst>
          <pc:docMk/>
          <pc:sldMk cId="2542542645" sldId="262"/>
        </pc:sldMkLst>
        <pc:spChg chg="mod">
          <ac:chgData name="Stephanie Brown" userId="S::stephanie.brown@mentalhealth.org.nz::ae62c961-85dd-4da3-94a5-8f55ca49c311" providerId="AD" clId="Web-{0CA637BB-53FD-7B9E-8138-1337856B3544}" dt="2026-02-11T21:10:03.470" v="14" actId="14100"/>
          <ac:spMkLst>
            <pc:docMk/>
            <pc:sldMk cId="2542542645" sldId="262"/>
            <ac:spMk id="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916359-3E14-4E48-A883-1A0D2F3E3E76}"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5EBF26-D6D7-E642-B739-A32DD5879310}" type="slidenum">
              <a:rPr lang="en-US" smtClean="0"/>
              <a:t>‹#›</a:t>
            </a:fld>
            <a:endParaRPr lang="en-US"/>
          </a:p>
        </p:txBody>
      </p:sp>
    </p:spTree>
    <p:extLst>
      <p:ext uri="{BB962C8B-B14F-4D97-AF65-F5344CB8AC3E}">
        <p14:creationId xmlns:p14="http://schemas.microsoft.com/office/powerpoint/2010/main" val="345766586"/>
      </p:ext>
    </p:extLst>
  </p:cSld>
  <p:clrMap bg1="lt1" tx1="dk1" bg2="lt2" tx2="dk2" accent1="accent1" accent2="accent2" accent3="accent3" accent4="accent4" accent5="accent5" accent6="accent6" hlink="hlink" folHlink="folHlink"/>
  <p:notesStyle>
    <a:lvl1pPr marL="0" algn="l" defTabSz="1828891" rtl="0" eaLnBrk="1" latinLnBrk="0" hangingPunct="1">
      <a:defRPr sz="2400" kern="1200">
        <a:solidFill>
          <a:schemeClr val="tx1"/>
        </a:solidFill>
        <a:latin typeface="+mn-lt"/>
        <a:ea typeface="+mn-ea"/>
        <a:cs typeface="+mn-cs"/>
      </a:defRPr>
    </a:lvl1pPr>
    <a:lvl2pPr marL="914446" algn="l" defTabSz="1828891" rtl="0" eaLnBrk="1" latinLnBrk="0" hangingPunct="1">
      <a:defRPr sz="2400" kern="1200">
        <a:solidFill>
          <a:schemeClr val="tx1"/>
        </a:solidFill>
        <a:latin typeface="+mn-lt"/>
        <a:ea typeface="+mn-ea"/>
        <a:cs typeface="+mn-cs"/>
      </a:defRPr>
    </a:lvl2pPr>
    <a:lvl3pPr marL="1828891" algn="l" defTabSz="1828891" rtl="0" eaLnBrk="1" latinLnBrk="0" hangingPunct="1">
      <a:defRPr sz="2400" kern="1200">
        <a:solidFill>
          <a:schemeClr val="tx1"/>
        </a:solidFill>
        <a:latin typeface="+mn-lt"/>
        <a:ea typeface="+mn-ea"/>
        <a:cs typeface="+mn-cs"/>
      </a:defRPr>
    </a:lvl3pPr>
    <a:lvl4pPr marL="2743337" algn="l" defTabSz="1828891" rtl="0" eaLnBrk="1" latinLnBrk="0" hangingPunct="1">
      <a:defRPr sz="2400" kern="1200">
        <a:solidFill>
          <a:schemeClr val="tx1"/>
        </a:solidFill>
        <a:latin typeface="+mn-lt"/>
        <a:ea typeface="+mn-ea"/>
        <a:cs typeface="+mn-cs"/>
      </a:defRPr>
    </a:lvl4pPr>
    <a:lvl5pPr marL="3657783" algn="l" defTabSz="1828891" rtl="0" eaLnBrk="1" latinLnBrk="0" hangingPunct="1">
      <a:defRPr sz="2400" kern="1200">
        <a:solidFill>
          <a:schemeClr val="tx1"/>
        </a:solidFill>
        <a:latin typeface="+mn-lt"/>
        <a:ea typeface="+mn-ea"/>
        <a:cs typeface="+mn-cs"/>
      </a:defRPr>
    </a:lvl5pPr>
    <a:lvl6pPr marL="4572229" algn="l" defTabSz="1828891" rtl="0" eaLnBrk="1" latinLnBrk="0" hangingPunct="1">
      <a:defRPr sz="2400" kern="1200">
        <a:solidFill>
          <a:schemeClr val="tx1"/>
        </a:solidFill>
        <a:latin typeface="+mn-lt"/>
        <a:ea typeface="+mn-ea"/>
        <a:cs typeface="+mn-cs"/>
      </a:defRPr>
    </a:lvl6pPr>
    <a:lvl7pPr marL="5486674" algn="l" defTabSz="1828891" rtl="0" eaLnBrk="1" latinLnBrk="0" hangingPunct="1">
      <a:defRPr sz="2400" kern="1200">
        <a:solidFill>
          <a:schemeClr val="tx1"/>
        </a:solidFill>
        <a:latin typeface="+mn-lt"/>
        <a:ea typeface="+mn-ea"/>
        <a:cs typeface="+mn-cs"/>
      </a:defRPr>
    </a:lvl7pPr>
    <a:lvl8pPr marL="6401120" algn="l" defTabSz="1828891" rtl="0" eaLnBrk="1" latinLnBrk="0" hangingPunct="1">
      <a:defRPr sz="2400" kern="1200">
        <a:solidFill>
          <a:schemeClr val="tx1"/>
        </a:solidFill>
        <a:latin typeface="+mn-lt"/>
        <a:ea typeface="+mn-ea"/>
        <a:cs typeface="+mn-cs"/>
      </a:defRPr>
    </a:lvl8pPr>
    <a:lvl9pPr marL="7315566" algn="l" defTabSz="1828891"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10828" y="3427"/>
            <a:ext cx="24363930" cy="13710038"/>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 name="Rounded Rectangle 1"/>
          <p:cNvSpPr/>
          <p:nvPr userDrawn="1"/>
        </p:nvSpPr>
        <p:spPr>
          <a:xfrm>
            <a:off x="3384927" y="9347205"/>
            <a:ext cx="17615734" cy="2554086"/>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Slide Number Placeholder 3"/>
          <p:cNvSpPr>
            <a:spLocks noGrp="1"/>
          </p:cNvSpPr>
          <p:nvPr>
            <p:ph type="sldNum" sz="quarter" idx="12"/>
          </p:nvPr>
        </p:nvSpPr>
        <p:spPr/>
        <p:txBody>
          <a:bodyPr/>
          <a:lstStyle/>
          <a:p>
            <a:fld id="{F6D694B2-4C02-614A-9D20-5089336A2867}" type="slidenum">
              <a:rPr lang="en-US" smtClean="0"/>
              <a:t>‹#›</a:t>
            </a:fld>
            <a:endParaRPr lang="en-US"/>
          </a:p>
        </p:txBody>
      </p:sp>
      <p:sp>
        <p:nvSpPr>
          <p:cNvPr id="5" name="Title 1"/>
          <p:cNvSpPr>
            <a:spLocks noGrp="1"/>
          </p:cNvSpPr>
          <p:nvPr>
            <p:ph type="ctrTitle" hasCustomPrompt="1"/>
          </p:nvPr>
        </p:nvSpPr>
        <p:spPr>
          <a:xfrm>
            <a:off x="3384927" y="9465736"/>
            <a:ext cx="17615734" cy="2015067"/>
          </a:xfrm>
        </p:spPr>
        <p:txBody>
          <a:bodyPr anchor="b">
            <a:normAutofit/>
          </a:bodyPr>
          <a:lstStyle>
            <a:lvl1pPr algn="ctr">
              <a:defRPr sz="10000">
                <a:solidFill>
                  <a:schemeClr val="bg2"/>
                </a:solidFill>
              </a:defRPr>
            </a:lvl1pPr>
          </a:lstStyle>
          <a:p>
            <a:r>
              <a:rPr lang="mi-NZ"/>
              <a:t>Title</a:t>
            </a:r>
            <a:endParaRPr lang="en-US"/>
          </a:p>
        </p:txBody>
      </p:sp>
    </p:spTree>
    <p:extLst>
      <p:ext uri="{BB962C8B-B14F-4D97-AF65-F5344CB8AC3E}">
        <p14:creationId xmlns:p14="http://schemas.microsoft.com/office/powerpoint/2010/main" val="675245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737" y="0"/>
            <a:ext cx="24376113" cy="1371689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hasCustomPrompt="1"/>
          </p:nvPr>
        </p:nvSpPr>
        <p:spPr>
          <a:xfrm>
            <a:off x="4148666" y="1482980"/>
            <a:ext cx="16137467" cy="1819014"/>
          </a:xfrm>
        </p:spPr>
        <p:txBody>
          <a:bodyPr anchor="b"/>
          <a:lstStyle>
            <a:lvl1pPr algn="ctr">
              <a:defRPr sz="12000" baseline="0"/>
            </a:lvl1pPr>
          </a:lstStyle>
          <a:p>
            <a:r>
              <a:rPr lang="mi-NZ"/>
              <a:t>Question Number</a:t>
            </a:r>
            <a:endParaRPr lang="en-US"/>
          </a:p>
        </p:txBody>
      </p:sp>
      <p:sp>
        <p:nvSpPr>
          <p:cNvPr id="3" name="Subtitle 2"/>
          <p:cNvSpPr>
            <a:spLocks noGrp="1"/>
          </p:cNvSpPr>
          <p:nvPr>
            <p:ph type="subTitle" idx="1"/>
          </p:nvPr>
        </p:nvSpPr>
        <p:spPr>
          <a:xfrm>
            <a:off x="3048199" y="5655734"/>
            <a:ext cx="18289191" cy="6499552"/>
          </a:xfrm>
        </p:spPr>
        <p:txBody>
          <a:bodyPr>
            <a:normAutofit/>
          </a:bodyPr>
          <a:lstStyle>
            <a:lvl1pPr marL="0" indent="0" algn="ctr">
              <a:buNone/>
              <a:defRPr sz="7000"/>
            </a:lvl1pPr>
            <a:lvl2pPr marL="914446" indent="0" algn="ctr">
              <a:buNone/>
              <a:defRPr sz="4000"/>
            </a:lvl2pPr>
            <a:lvl3pPr marL="1828891" indent="0" algn="ctr">
              <a:buNone/>
              <a:defRPr sz="3600"/>
            </a:lvl3pPr>
            <a:lvl4pPr marL="2743337" indent="0" algn="ctr">
              <a:buNone/>
              <a:defRPr sz="3200"/>
            </a:lvl4pPr>
            <a:lvl5pPr marL="3657783" indent="0" algn="ctr">
              <a:buNone/>
              <a:defRPr sz="3200"/>
            </a:lvl5pPr>
            <a:lvl6pPr marL="4572229" indent="0" algn="ctr">
              <a:buNone/>
              <a:defRPr sz="3200"/>
            </a:lvl6pPr>
            <a:lvl7pPr marL="5486674" indent="0" algn="ctr">
              <a:buNone/>
              <a:defRPr sz="3200"/>
            </a:lvl7pPr>
            <a:lvl8pPr marL="6401120" indent="0" algn="ctr">
              <a:buNone/>
              <a:defRPr sz="3200"/>
            </a:lvl8pPr>
            <a:lvl9pPr marL="7315566" indent="0" algn="ctr">
              <a:buNone/>
              <a:defRPr sz="3200"/>
            </a:lvl9pPr>
          </a:lstStyle>
          <a:p>
            <a:r>
              <a:rPr lang="mi-NZ"/>
              <a:t>Click to edit Master subtitle style</a:t>
            </a:r>
            <a:endParaRPr lang="en-US"/>
          </a:p>
        </p:txBody>
      </p:sp>
      <p:sp>
        <p:nvSpPr>
          <p:cNvPr id="6" name="Slide Number Placeholder 5"/>
          <p:cNvSpPr>
            <a:spLocks noGrp="1"/>
          </p:cNvSpPr>
          <p:nvPr>
            <p:ph type="sldNum" sz="quarter" idx="12"/>
          </p:nvPr>
        </p:nvSpPr>
        <p:spPr/>
        <p:txBody>
          <a:bodyPr/>
          <a:lstStyle/>
          <a:p>
            <a:fld id="{F6D694B2-4C02-614A-9D20-5089336A2867}" type="slidenum">
              <a:rPr lang="en-US" smtClean="0"/>
              <a:t>‹#›</a:t>
            </a:fld>
            <a:endParaRPr lang="en-US"/>
          </a:p>
        </p:txBody>
      </p:sp>
    </p:spTree>
    <p:extLst>
      <p:ext uri="{BB962C8B-B14F-4D97-AF65-F5344CB8AC3E}">
        <p14:creationId xmlns:p14="http://schemas.microsoft.com/office/powerpoint/2010/main" val="883560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737" y="0"/>
            <a:ext cx="24376112" cy="1371689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hasCustomPrompt="1"/>
          </p:nvPr>
        </p:nvSpPr>
        <p:spPr>
          <a:xfrm>
            <a:off x="4148666" y="1449114"/>
            <a:ext cx="16137467" cy="1819014"/>
          </a:xfrm>
        </p:spPr>
        <p:txBody>
          <a:bodyPr anchor="b"/>
          <a:lstStyle>
            <a:lvl1pPr algn="ctr">
              <a:defRPr sz="12000" baseline="0">
                <a:solidFill>
                  <a:schemeClr val="bg2"/>
                </a:solidFill>
              </a:defRPr>
            </a:lvl1pPr>
          </a:lstStyle>
          <a:p>
            <a:r>
              <a:rPr lang="mi-NZ"/>
              <a:t>Question Number</a:t>
            </a:r>
            <a:endParaRPr lang="en-US"/>
          </a:p>
        </p:txBody>
      </p:sp>
      <p:sp>
        <p:nvSpPr>
          <p:cNvPr id="3" name="Subtitle 2"/>
          <p:cNvSpPr>
            <a:spLocks noGrp="1"/>
          </p:cNvSpPr>
          <p:nvPr>
            <p:ph type="subTitle" idx="1"/>
          </p:nvPr>
        </p:nvSpPr>
        <p:spPr>
          <a:xfrm>
            <a:off x="3048199" y="5655734"/>
            <a:ext cx="18289191" cy="6499552"/>
          </a:xfrm>
        </p:spPr>
        <p:txBody>
          <a:bodyPr>
            <a:normAutofit/>
          </a:bodyPr>
          <a:lstStyle>
            <a:lvl1pPr marL="0" indent="0" algn="ctr">
              <a:buNone/>
              <a:defRPr sz="7000">
                <a:solidFill>
                  <a:schemeClr val="bg1"/>
                </a:solidFill>
              </a:defRPr>
            </a:lvl1pPr>
            <a:lvl2pPr marL="914446" indent="0" algn="ctr">
              <a:buNone/>
              <a:defRPr sz="4000"/>
            </a:lvl2pPr>
            <a:lvl3pPr marL="1828891" indent="0" algn="ctr">
              <a:buNone/>
              <a:defRPr sz="3600"/>
            </a:lvl3pPr>
            <a:lvl4pPr marL="2743337" indent="0" algn="ctr">
              <a:buNone/>
              <a:defRPr sz="3200"/>
            </a:lvl4pPr>
            <a:lvl5pPr marL="3657783" indent="0" algn="ctr">
              <a:buNone/>
              <a:defRPr sz="3200"/>
            </a:lvl5pPr>
            <a:lvl6pPr marL="4572229" indent="0" algn="ctr">
              <a:buNone/>
              <a:defRPr sz="3200"/>
            </a:lvl6pPr>
            <a:lvl7pPr marL="5486674" indent="0" algn="ctr">
              <a:buNone/>
              <a:defRPr sz="3200"/>
            </a:lvl7pPr>
            <a:lvl8pPr marL="6401120" indent="0" algn="ctr">
              <a:buNone/>
              <a:defRPr sz="3200"/>
            </a:lvl8pPr>
            <a:lvl9pPr marL="7315566" indent="0" algn="ctr">
              <a:buNone/>
              <a:defRPr sz="3200"/>
            </a:lvl9pPr>
          </a:lstStyle>
          <a:p>
            <a:r>
              <a:rPr lang="mi-NZ"/>
              <a:t>Click to edit Master subtitle style</a:t>
            </a:r>
            <a:endParaRPr lang="en-US"/>
          </a:p>
        </p:txBody>
      </p:sp>
      <p:sp>
        <p:nvSpPr>
          <p:cNvPr id="6" name="Slide Number Placeholder 5"/>
          <p:cNvSpPr>
            <a:spLocks noGrp="1"/>
          </p:cNvSpPr>
          <p:nvPr>
            <p:ph type="sldNum" sz="quarter" idx="12"/>
          </p:nvPr>
        </p:nvSpPr>
        <p:spPr/>
        <p:txBody>
          <a:bodyPr/>
          <a:lstStyle/>
          <a:p>
            <a:fld id="{F6D694B2-4C02-614A-9D20-5089336A2867}" type="slidenum">
              <a:rPr lang="en-US" smtClean="0"/>
              <a:t>‹#›</a:t>
            </a:fld>
            <a:endParaRPr lang="en-US"/>
          </a:p>
        </p:txBody>
      </p:sp>
    </p:spTree>
    <p:extLst>
      <p:ext uri="{BB962C8B-B14F-4D97-AF65-F5344CB8AC3E}">
        <p14:creationId xmlns:p14="http://schemas.microsoft.com/office/powerpoint/2010/main" val="279339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9218"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0"/>
            <a:ext cx="24385587" cy="1371689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lgn="ctr">
              <a:defRPr>
                <a:solidFill>
                  <a:schemeClr val="tx1"/>
                </a:solidFill>
              </a:defRPr>
            </a:lvl1pPr>
          </a:lstStyle>
          <a:p>
            <a:r>
              <a:rPr lang="mi-NZ"/>
              <a:t>Click to edit Master title style</a:t>
            </a:r>
            <a:endParaRPr lang="en-US"/>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mi-NZ"/>
              <a:t>Click to edit Master text styles</a:t>
            </a:r>
          </a:p>
          <a:p>
            <a:pPr lvl="1"/>
            <a:r>
              <a:rPr lang="mi-NZ"/>
              <a:t>Second level</a:t>
            </a:r>
          </a:p>
          <a:p>
            <a:pPr lvl="2"/>
            <a:r>
              <a:rPr lang="mi-NZ"/>
              <a:t>Third level</a:t>
            </a:r>
          </a:p>
          <a:p>
            <a:pPr lvl="3"/>
            <a:r>
              <a:rPr lang="mi-NZ"/>
              <a:t>Fourth level</a:t>
            </a:r>
          </a:p>
          <a:p>
            <a:pPr lvl="4"/>
            <a:r>
              <a:rPr lang="mi-NZ"/>
              <a:t>Fifth level</a:t>
            </a:r>
            <a:endParaRPr lang="en-US"/>
          </a:p>
        </p:txBody>
      </p:sp>
      <p:sp>
        <p:nvSpPr>
          <p:cNvPr id="6" name="Slide Number Placeholder 5"/>
          <p:cNvSpPr>
            <a:spLocks noGrp="1"/>
          </p:cNvSpPr>
          <p:nvPr>
            <p:ph type="sldNum" sz="quarter" idx="12"/>
          </p:nvPr>
        </p:nvSpPr>
        <p:spPr/>
        <p:txBody>
          <a:bodyPr/>
          <a:lstStyle/>
          <a:p>
            <a:fld id="{F6D694B2-4C02-614A-9D20-5089336A2867}" type="slidenum">
              <a:rPr lang="en-US" smtClean="0"/>
              <a:t>‹#›</a:t>
            </a:fld>
            <a:endParaRPr lang="en-US"/>
          </a:p>
        </p:txBody>
      </p:sp>
    </p:spTree>
    <p:extLst>
      <p:ext uri="{BB962C8B-B14F-4D97-AF65-F5344CB8AC3E}">
        <p14:creationId xmlns:p14="http://schemas.microsoft.com/office/powerpoint/2010/main" val="20840575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509" y="730336"/>
            <a:ext cx="21032570" cy="2651433"/>
          </a:xfrm>
          <a:prstGeom prst="rect">
            <a:avLst/>
          </a:prstGeom>
        </p:spPr>
        <p:txBody>
          <a:bodyPr vert="horz" lIns="182889" tIns="91445" rIns="182889" bIns="91445" rtlCol="0" anchor="ctr">
            <a:normAutofit/>
          </a:bodyPr>
          <a:lstStyle/>
          <a:p>
            <a:r>
              <a:rPr lang="mi-NZ"/>
              <a:t>Click to edit Master title style</a:t>
            </a:r>
            <a:endParaRPr lang="en-US"/>
          </a:p>
        </p:txBody>
      </p:sp>
      <p:sp>
        <p:nvSpPr>
          <p:cNvPr id="3" name="Text Placeholder 2"/>
          <p:cNvSpPr>
            <a:spLocks noGrp="1"/>
          </p:cNvSpPr>
          <p:nvPr>
            <p:ph type="body" idx="1"/>
          </p:nvPr>
        </p:nvSpPr>
        <p:spPr>
          <a:xfrm>
            <a:off x="1676509" y="3651673"/>
            <a:ext cx="21032570" cy="8703684"/>
          </a:xfrm>
          <a:prstGeom prst="rect">
            <a:avLst/>
          </a:prstGeom>
        </p:spPr>
        <p:txBody>
          <a:bodyPr vert="horz" lIns="182889" tIns="91445" rIns="182889" bIns="91445" rtlCol="0">
            <a:normAutofit/>
          </a:bodyPr>
          <a:lstStyle/>
          <a:p>
            <a:pPr lvl="0"/>
            <a:r>
              <a:rPr lang="mi-NZ"/>
              <a:t>Click to edit Master text styles</a:t>
            </a:r>
          </a:p>
          <a:p>
            <a:pPr lvl="1"/>
            <a:r>
              <a:rPr lang="mi-NZ"/>
              <a:t>Second level</a:t>
            </a:r>
          </a:p>
          <a:p>
            <a:pPr lvl="2"/>
            <a:r>
              <a:rPr lang="mi-NZ"/>
              <a:t>Third level</a:t>
            </a:r>
          </a:p>
          <a:p>
            <a:pPr lvl="3"/>
            <a:r>
              <a:rPr lang="mi-NZ"/>
              <a:t>Fourth level</a:t>
            </a:r>
          </a:p>
          <a:p>
            <a:pPr lvl="4"/>
            <a:r>
              <a:rPr lang="mi-NZ"/>
              <a:t>Fifth level</a:t>
            </a:r>
            <a:endParaRPr lang="en-US"/>
          </a:p>
        </p:txBody>
      </p:sp>
      <p:sp>
        <p:nvSpPr>
          <p:cNvPr id="4" name="Date Placeholder 3"/>
          <p:cNvSpPr>
            <a:spLocks noGrp="1"/>
          </p:cNvSpPr>
          <p:nvPr>
            <p:ph type="dt" sz="half" idx="2"/>
          </p:nvPr>
        </p:nvSpPr>
        <p:spPr>
          <a:xfrm>
            <a:off x="1676509" y="12714173"/>
            <a:ext cx="5486757" cy="730335"/>
          </a:xfrm>
          <a:prstGeom prst="rect">
            <a:avLst/>
          </a:prstGeom>
        </p:spPr>
        <p:txBody>
          <a:bodyPr vert="horz" lIns="182889" tIns="91445" rIns="182889" bIns="91445" rtlCol="0" anchor="ctr"/>
          <a:lstStyle>
            <a:lvl1pPr algn="l">
              <a:defRPr sz="2400">
                <a:solidFill>
                  <a:schemeClr val="tx1">
                    <a:tint val="75000"/>
                  </a:schemeClr>
                </a:solidFill>
              </a:defRPr>
            </a:lvl1pPr>
          </a:lstStyle>
          <a:p>
            <a:fld id="{9E69A4B6-357F-944F-ACC9-958689701F63}" type="datetimeFigureOut">
              <a:rPr lang="en-US" smtClean="0"/>
              <a:t>2/19/2026</a:t>
            </a:fld>
            <a:endParaRPr lang="en-US"/>
          </a:p>
        </p:txBody>
      </p:sp>
      <p:sp>
        <p:nvSpPr>
          <p:cNvPr id="5" name="Footer Placeholder 4"/>
          <p:cNvSpPr>
            <a:spLocks noGrp="1"/>
          </p:cNvSpPr>
          <p:nvPr>
            <p:ph type="ftr" sz="quarter" idx="3"/>
          </p:nvPr>
        </p:nvSpPr>
        <p:spPr>
          <a:xfrm>
            <a:off x="8077726" y="12714173"/>
            <a:ext cx="8230136" cy="730335"/>
          </a:xfrm>
          <a:prstGeom prst="rect">
            <a:avLst/>
          </a:prstGeom>
        </p:spPr>
        <p:txBody>
          <a:bodyPr vert="horz" lIns="182889" tIns="91445" rIns="182889" bIns="91445"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8475471" y="12155286"/>
            <a:ext cx="5486757" cy="730335"/>
          </a:xfrm>
          <a:prstGeom prst="rect">
            <a:avLst/>
          </a:prstGeom>
        </p:spPr>
        <p:txBody>
          <a:bodyPr vert="horz" lIns="182889" tIns="91445" rIns="182889" bIns="91445" rtlCol="0" anchor="ctr"/>
          <a:lstStyle>
            <a:lvl1pPr algn="r">
              <a:defRPr sz="4000">
                <a:solidFill>
                  <a:schemeClr val="tx2"/>
                </a:solidFill>
              </a:defRPr>
            </a:lvl1pPr>
          </a:lstStyle>
          <a:p>
            <a:fld id="{F6D694B2-4C02-614A-9D20-5089336A2867}" type="slidenum">
              <a:rPr lang="en-US" smtClean="0"/>
              <a:pPr/>
              <a:t>‹#›</a:t>
            </a:fld>
            <a:endParaRPr lang="en-US"/>
          </a:p>
        </p:txBody>
      </p:sp>
    </p:spTree>
    <p:extLst>
      <p:ext uri="{BB962C8B-B14F-4D97-AF65-F5344CB8AC3E}">
        <p14:creationId xmlns:p14="http://schemas.microsoft.com/office/powerpoint/2010/main" val="2005196908"/>
      </p:ext>
    </p:extLst>
  </p:cSld>
  <p:clrMap bg1="dk1" tx1="lt1" bg2="dk2" tx2="lt2" accent1="accent1" accent2="accent2" accent3="accent3" accent4="accent4" accent5="accent5" accent6="accent6" hlink="hlink" folHlink="folHlink"/>
  <p:sldLayoutIdLst>
    <p:sldLayoutId id="2147483673" r:id="rId1"/>
    <p:sldLayoutId id="2147483649" r:id="rId2"/>
    <p:sldLayoutId id="2147483674" r:id="rId3"/>
    <p:sldLayoutId id="2147483670" r:id="rId4"/>
  </p:sldLayoutIdLst>
  <p:txStyles>
    <p:titleStyle>
      <a:lvl1pPr algn="l" defTabSz="1828891"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23" indent="-457223" algn="l" defTabSz="1828891" rtl="0" eaLnBrk="1" latinLnBrk="0" hangingPunct="1">
        <a:lnSpc>
          <a:spcPct val="90000"/>
        </a:lnSpc>
        <a:spcBef>
          <a:spcPts val="2000"/>
        </a:spcBef>
        <a:buFont typeface="Arial"/>
        <a:buChar char="•"/>
        <a:defRPr sz="5600" kern="1200">
          <a:solidFill>
            <a:schemeClr val="tx1"/>
          </a:solidFill>
          <a:latin typeface="+mn-lt"/>
          <a:ea typeface="+mn-ea"/>
          <a:cs typeface="+mn-cs"/>
        </a:defRPr>
      </a:lvl1pPr>
      <a:lvl2pPr marL="1371669" indent="-457223" algn="l" defTabSz="1828891" rtl="0" eaLnBrk="1" latinLnBrk="0" hangingPunct="1">
        <a:lnSpc>
          <a:spcPct val="90000"/>
        </a:lnSpc>
        <a:spcBef>
          <a:spcPts val="1000"/>
        </a:spcBef>
        <a:buFont typeface="Arial"/>
        <a:buChar char="•"/>
        <a:defRPr sz="4800" kern="1200">
          <a:solidFill>
            <a:schemeClr val="tx1"/>
          </a:solidFill>
          <a:latin typeface="+mn-lt"/>
          <a:ea typeface="+mn-ea"/>
          <a:cs typeface="+mn-cs"/>
        </a:defRPr>
      </a:lvl2pPr>
      <a:lvl3pPr marL="2286114" indent="-457223" algn="l" defTabSz="1828891" rtl="0" eaLnBrk="1" latinLnBrk="0" hangingPunct="1">
        <a:lnSpc>
          <a:spcPct val="90000"/>
        </a:lnSpc>
        <a:spcBef>
          <a:spcPts val="1000"/>
        </a:spcBef>
        <a:buFont typeface="Arial"/>
        <a:buChar char="•"/>
        <a:defRPr sz="4000" kern="1200">
          <a:solidFill>
            <a:schemeClr val="tx1"/>
          </a:solidFill>
          <a:latin typeface="+mn-lt"/>
          <a:ea typeface="+mn-ea"/>
          <a:cs typeface="+mn-cs"/>
        </a:defRPr>
      </a:lvl3pPr>
      <a:lvl4pPr marL="3200560" indent="-457223" algn="l" defTabSz="1828891" rtl="0" eaLnBrk="1" latinLnBrk="0" hangingPunct="1">
        <a:lnSpc>
          <a:spcPct val="90000"/>
        </a:lnSpc>
        <a:spcBef>
          <a:spcPts val="1000"/>
        </a:spcBef>
        <a:buFont typeface="Arial"/>
        <a:buChar char="•"/>
        <a:defRPr sz="3600" kern="1200">
          <a:solidFill>
            <a:schemeClr val="tx1"/>
          </a:solidFill>
          <a:latin typeface="+mn-lt"/>
          <a:ea typeface="+mn-ea"/>
          <a:cs typeface="+mn-cs"/>
        </a:defRPr>
      </a:lvl4pPr>
      <a:lvl5pPr marL="4115006" indent="-457223" algn="l" defTabSz="1828891" rtl="0" eaLnBrk="1" latinLnBrk="0" hangingPunct="1">
        <a:lnSpc>
          <a:spcPct val="90000"/>
        </a:lnSpc>
        <a:spcBef>
          <a:spcPts val="1000"/>
        </a:spcBef>
        <a:buFont typeface="Arial"/>
        <a:buChar char="•"/>
        <a:defRPr sz="3600" kern="1200">
          <a:solidFill>
            <a:schemeClr val="tx1"/>
          </a:solidFill>
          <a:latin typeface="+mn-lt"/>
          <a:ea typeface="+mn-ea"/>
          <a:cs typeface="+mn-cs"/>
        </a:defRPr>
      </a:lvl5pPr>
      <a:lvl6pPr marL="5029451" indent="-457223" algn="l" defTabSz="1828891" rtl="0" eaLnBrk="1" latinLnBrk="0" hangingPunct="1">
        <a:lnSpc>
          <a:spcPct val="90000"/>
        </a:lnSpc>
        <a:spcBef>
          <a:spcPts val="1000"/>
        </a:spcBef>
        <a:buFont typeface="Arial"/>
        <a:buChar char="•"/>
        <a:defRPr sz="3600" kern="1200">
          <a:solidFill>
            <a:schemeClr val="tx1"/>
          </a:solidFill>
          <a:latin typeface="+mn-lt"/>
          <a:ea typeface="+mn-ea"/>
          <a:cs typeface="+mn-cs"/>
        </a:defRPr>
      </a:lvl6pPr>
      <a:lvl7pPr marL="5943897" indent="-457223" algn="l" defTabSz="1828891" rtl="0" eaLnBrk="1" latinLnBrk="0" hangingPunct="1">
        <a:lnSpc>
          <a:spcPct val="90000"/>
        </a:lnSpc>
        <a:spcBef>
          <a:spcPts val="1000"/>
        </a:spcBef>
        <a:buFont typeface="Arial"/>
        <a:buChar char="•"/>
        <a:defRPr sz="3600" kern="1200">
          <a:solidFill>
            <a:schemeClr val="tx1"/>
          </a:solidFill>
          <a:latin typeface="+mn-lt"/>
          <a:ea typeface="+mn-ea"/>
          <a:cs typeface="+mn-cs"/>
        </a:defRPr>
      </a:lvl7pPr>
      <a:lvl8pPr marL="6858343" indent="-457223" algn="l" defTabSz="1828891" rtl="0" eaLnBrk="1" latinLnBrk="0" hangingPunct="1">
        <a:lnSpc>
          <a:spcPct val="90000"/>
        </a:lnSpc>
        <a:spcBef>
          <a:spcPts val="1000"/>
        </a:spcBef>
        <a:buFont typeface="Arial"/>
        <a:buChar char="•"/>
        <a:defRPr sz="3600" kern="1200">
          <a:solidFill>
            <a:schemeClr val="tx1"/>
          </a:solidFill>
          <a:latin typeface="+mn-lt"/>
          <a:ea typeface="+mn-ea"/>
          <a:cs typeface="+mn-cs"/>
        </a:defRPr>
      </a:lvl8pPr>
      <a:lvl9pPr marL="7772789" indent="-457223" algn="l" defTabSz="1828891" rtl="0" eaLnBrk="1" latinLnBrk="0" hangingPunct="1">
        <a:lnSpc>
          <a:spcPct val="90000"/>
        </a:lnSpc>
        <a:spcBef>
          <a:spcPts val="1000"/>
        </a:spcBef>
        <a:buFont typeface="Arial"/>
        <a:buChar char="•"/>
        <a:defRPr sz="3600" kern="1200">
          <a:solidFill>
            <a:schemeClr val="tx1"/>
          </a:solidFill>
          <a:latin typeface="+mn-lt"/>
          <a:ea typeface="+mn-ea"/>
          <a:cs typeface="+mn-cs"/>
        </a:defRPr>
      </a:lvl9pPr>
    </p:bodyStyle>
    <p:otherStyle>
      <a:defPPr>
        <a:defRPr lang="en-US"/>
      </a:defPPr>
      <a:lvl1pPr marL="0" algn="l" defTabSz="1828891" rtl="0" eaLnBrk="1" latinLnBrk="0" hangingPunct="1">
        <a:defRPr sz="3600" kern="1200">
          <a:solidFill>
            <a:schemeClr val="tx1"/>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doi.org/10.1016/j.avb.2023.101908" TargetMode="External"/><Relationship Id="rId3" Type="http://schemas.openxmlformats.org/officeDocument/2006/relationships/hyperlink" Target="https://pinkshirtday.org.nz/about" TargetMode="External"/><Relationship Id="rId7" Type="http://schemas.openxmlformats.org/officeDocument/2006/relationships/hyperlink" Target="https://tikatangata.org.nz/our-work/report-counting-the-cost-estimating-the-economic-cost-of-workplace-bullying-and-harassment-on-nz-employers" TargetMode="External"/><Relationship Id="rId2" Type="http://schemas.openxmlformats.org/officeDocument/2006/relationships/hyperlink" Target="https://pinkshirtday.org.nz/about/history" TargetMode="External"/><Relationship Id="rId1" Type="http://schemas.openxmlformats.org/officeDocument/2006/relationships/slideLayout" Target="../slideLayouts/slideLayout3.xml"/><Relationship Id="rId6" Type="http://schemas.openxmlformats.org/officeDocument/2006/relationships/hyperlink" Target="https://pinkshirtday.org.nz/upstander" TargetMode="External"/><Relationship Id="rId5" Type="http://schemas.openxmlformats.org/officeDocument/2006/relationships/hyperlink" Target="https://pinkshirtday.org.nz/resources/workplace-toolkit" TargetMode="External"/><Relationship Id="rId10" Type="http://schemas.openxmlformats.org/officeDocument/2006/relationships/hyperlink" Target="https://doi.org/10.3390/ijerph20054373" TargetMode="External"/><Relationship Id="rId4" Type="http://schemas.openxmlformats.org/officeDocument/2006/relationships/hyperlink" Target="https://www.hrc.co.nz/new-research-shows-high-prevalence-workplace-bullying-and-harassment/" TargetMode="External"/><Relationship Id="rId9" Type="http://schemas.openxmlformats.org/officeDocument/2006/relationships/hyperlink" Target="https://www.scribd.com/document/390420632/Breaking-Barriers-Repor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84927" y="9980313"/>
            <a:ext cx="17615734" cy="2015067"/>
          </a:xfrm>
        </p:spPr>
        <p:txBody>
          <a:bodyPr>
            <a:normAutofit fontScale="90000"/>
          </a:bodyPr>
          <a:lstStyle/>
          <a:p>
            <a:r>
              <a:rPr lang="en-NZ"/>
              <a:t>Bullying prevention quiz for workplaces</a:t>
            </a:r>
          </a:p>
        </p:txBody>
      </p:sp>
    </p:spTree>
    <p:extLst>
      <p:ext uri="{BB962C8B-B14F-4D97-AF65-F5344CB8AC3E}">
        <p14:creationId xmlns:p14="http://schemas.microsoft.com/office/powerpoint/2010/main" val="4065393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9</a:t>
            </a:r>
          </a:p>
        </p:txBody>
      </p:sp>
      <p:sp>
        <p:nvSpPr>
          <p:cNvPr id="3" name="Subtitle 2"/>
          <p:cNvSpPr>
            <a:spLocks noGrp="1"/>
          </p:cNvSpPr>
          <p:nvPr>
            <p:ph type="subTitle" idx="1"/>
          </p:nvPr>
        </p:nvSpPr>
        <p:spPr>
          <a:xfrm>
            <a:off x="3048199" y="5127812"/>
            <a:ext cx="18289191" cy="7566212"/>
          </a:xfrm>
        </p:spPr>
        <p:txBody>
          <a:bodyPr>
            <a:normAutofit lnSpcReduction="10000"/>
          </a:bodyPr>
          <a:lstStyle/>
          <a:p>
            <a:pPr lvl="0"/>
            <a:r>
              <a:rPr lang="en-NZ"/>
              <a:t>What percentage of workers have experienced a form of cyber abuse?</a:t>
            </a:r>
          </a:p>
          <a:p>
            <a:endParaRPr lang="en-US"/>
          </a:p>
          <a:p>
            <a:r>
              <a:rPr lang="en-US">
                <a:solidFill>
                  <a:schemeClr val="bg2"/>
                </a:solidFill>
                <a:latin typeface="+mj-lt"/>
              </a:rPr>
              <a:t>A) </a:t>
            </a:r>
            <a:r>
              <a:rPr lang="en-US"/>
              <a:t>26%</a:t>
            </a:r>
          </a:p>
          <a:p>
            <a:r>
              <a:rPr lang="en-US">
                <a:solidFill>
                  <a:schemeClr val="bg2"/>
                </a:solidFill>
                <a:latin typeface="+mj-lt"/>
              </a:rPr>
              <a:t>B) </a:t>
            </a:r>
            <a:r>
              <a:rPr lang="en-US"/>
              <a:t>41%</a:t>
            </a:r>
          </a:p>
          <a:p>
            <a:r>
              <a:rPr lang="en-US">
                <a:solidFill>
                  <a:schemeClr val="bg2"/>
                </a:solidFill>
                <a:latin typeface="+mj-lt"/>
              </a:rPr>
              <a:t>C) </a:t>
            </a:r>
            <a:r>
              <a:rPr lang="en-US"/>
              <a:t>63%</a:t>
            </a:r>
          </a:p>
          <a:p>
            <a:r>
              <a:rPr lang="en-US">
                <a:solidFill>
                  <a:schemeClr val="bg2"/>
                </a:solidFill>
                <a:latin typeface="+mj-lt"/>
              </a:rPr>
              <a:t>D) </a:t>
            </a:r>
            <a:r>
              <a:rPr lang="en-US"/>
              <a:t>84%</a:t>
            </a:r>
          </a:p>
          <a:p>
            <a:endParaRPr lang="en-US"/>
          </a:p>
        </p:txBody>
      </p:sp>
    </p:spTree>
    <p:extLst>
      <p:ext uri="{BB962C8B-B14F-4D97-AF65-F5344CB8AC3E}">
        <p14:creationId xmlns:p14="http://schemas.microsoft.com/office/powerpoint/2010/main" val="3833560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10</a:t>
            </a:r>
          </a:p>
        </p:txBody>
      </p:sp>
      <p:sp>
        <p:nvSpPr>
          <p:cNvPr id="7" name="Subtitle 6"/>
          <p:cNvSpPr>
            <a:spLocks noGrp="1"/>
          </p:cNvSpPr>
          <p:nvPr>
            <p:ph type="subTitle" idx="1"/>
          </p:nvPr>
        </p:nvSpPr>
        <p:spPr>
          <a:xfrm>
            <a:off x="3048199" y="5655734"/>
            <a:ext cx="18289191" cy="7271372"/>
          </a:xfrm>
        </p:spPr>
        <p:txBody>
          <a:bodyPr>
            <a:normAutofit/>
          </a:bodyPr>
          <a:lstStyle/>
          <a:p>
            <a:r>
              <a:rPr lang="en-NZ" sz="5400"/>
              <a:t>Addressing workplace wellbeing requires a holistic approach. This approach may include</a:t>
            </a:r>
            <a:r>
              <a:rPr lang="en-US" sz="5400"/>
              <a:t>:</a:t>
            </a:r>
          </a:p>
          <a:p>
            <a:endParaRPr lang="en-US" sz="5400"/>
          </a:p>
          <a:p>
            <a:r>
              <a:rPr lang="en-US" sz="5400">
                <a:solidFill>
                  <a:schemeClr val="accent1"/>
                </a:solidFill>
                <a:latin typeface="+mj-lt"/>
              </a:rPr>
              <a:t>A) </a:t>
            </a:r>
            <a:r>
              <a:rPr lang="en-NZ" sz="5400"/>
              <a:t>Clarifying roles and improving communication channels</a:t>
            </a:r>
            <a:endParaRPr lang="en-US" sz="5400"/>
          </a:p>
          <a:p>
            <a:r>
              <a:rPr lang="en-US" sz="5400">
                <a:solidFill>
                  <a:schemeClr val="accent1"/>
                </a:solidFill>
                <a:latin typeface="+mj-lt"/>
              </a:rPr>
              <a:t>B) </a:t>
            </a:r>
            <a:r>
              <a:rPr lang="en-NZ" sz="5400"/>
              <a:t>Creating and fostering a supportive culture</a:t>
            </a:r>
            <a:endParaRPr lang="en-US" sz="5400"/>
          </a:p>
          <a:p>
            <a:r>
              <a:rPr lang="en-US" sz="5400">
                <a:solidFill>
                  <a:schemeClr val="accent1"/>
                </a:solidFill>
                <a:latin typeface="+mj-lt"/>
              </a:rPr>
              <a:t>C) </a:t>
            </a:r>
            <a:r>
              <a:rPr lang="en-NZ" sz="5400"/>
              <a:t>Policy implementation and consistent monitoring of this</a:t>
            </a:r>
            <a:endParaRPr lang="en-US" sz="5400"/>
          </a:p>
          <a:p>
            <a:r>
              <a:rPr lang="en-US" sz="5400">
                <a:solidFill>
                  <a:schemeClr val="accent1"/>
                </a:solidFill>
                <a:latin typeface="+mj-lt"/>
              </a:rPr>
              <a:t>D) </a:t>
            </a:r>
            <a:r>
              <a:rPr lang="en-US" sz="5400"/>
              <a:t>All of the above</a:t>
            </a:r>
          </a:p>
        </p:txBody>
      </p:sp>
    </p:spTree>
    <p:extLst>
      <p:ext uri="{BB962C8B-B14F-4D97-AF65-F5344CB8AC3E}">
        <p14:creationId xmlns:p14="http://schemas.microsoft.com/office/powerpoint/2010/main" val="736181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148666" y="772689"/>
            <a:ext cx="16137467" cy="1819014"/>
          </a:xfrm>
        </p:spPr>
        <p:txBody>
          <a:bodyPr>
            <a:normAutofit/>
          </a:bodyPr>
          <a:lstStyle/>
          <a:p>
            <a:r>
              <a:rPr lang="en-NZ" sz="11500"/>
              <a:t>Answers</a:t>
            </a:r>
          </a:p>
        </p:txBody>
      </p:sp>
      <p:sp>
        <p:nvSpPr>
          <p:cNvPr id="5" name="Content Placeholder 4"/>
          <p:cNvSpPr>
            <a:spLocks noGrp="1"/>
          </p:cNvSpPr>
          <p:nvPr>
            <p:ph type="subTitle" idx="1"/>
          </p:nvPr>
        </p:nvSpPr>
        <p:spPr>
          <a:xfrm>
            <a:off x="1183341" y="3299012"/>
            <a:ext cx="21909741" cy="9610164"/>
          </a:xfrm>
        </p:spPr>
        <p:txBody>
          <a:bodyPr numCol="2">
            <a:normAutofit fontScale="70000" lnSpcReduction="20000"/>
          </a:bodyPr>
          <a:lstStyle/>
          <a:p>
            <a:pPr marL="540000" lvl="1" indent="-540000" algn="l">
              <a:lnSpc>
                <a:spcPct val="130000"/>
              </a:lnSpc>
              <a:spcBef>
                <a:spcPts val="800"/>
              </a:spcBef>
              <a:buAutoNum type="arabicPeriod"/>
            </a:pPr>
            <a:r>
              <a:rPr lang="en-US">
                <a:solidFill>
                  <a:schemeClr val="bg1"/>
                </a:solidFill>
              </a:rPr>
              <a:t>B: This is the 17th year Pink Shirt Day has been </a:t>
            </a:r>
            <a:r>
              <a:rPr lang="en-US" err="1">
                <a:solidFill>
                  <a:schemeClr val="bg1"/>
                </a:solidFill>
              </a:rPr>
              <a:t>recognised</a:t>
            </a:r>
            <a:r>
              <a:rPr lang="en-US">
                <a:solidFill>
                  <a:schemeClr val="bg1"/>
                </a:solidFill>
              </a:rPr>
              <a:t> in </a:t>
            </a:r>
            <a:r>
              <a:rPr lang="en-US" err="1">
                <a:solidFill>
                  <a:schemeClr val="bg1"/>
                </a:solidFill>
              </a:rPr>
              <a:t>Aotearoa</a:t>
            </a:r>
            <a:r>
              <a:rPr lang="en-US">
                <a:solidFill>
                  <a:schemeClr val="bg1"/>
                </a:solidFill>
              </a:rPr>
              <a:t>, with the first Pink Shirt Day taking place in 2009</a:t>
            </a:r>
            <a:r>
              <a:rPr lang="en-US" sz="4000">
                <a:solidFill>
                  <a:schemeClr val="bg1"/>
                </a:solidFill>
              </a:rPr>
              <a:t>. </a:t>
            </a:r>
            <a:r>
              <a:rPr lang="en-US" sz="4000">
                <a:solidFill>
                  <a:schemeClr val="bg1"/>
                </a:solidFill>
                <a:hlinkClick r:id="rId2"/>
              </a:rPr>
              <a:t>LINK</a:t>
            </a:r>
            <a:endParaRPr lang="en-US" sz="4000">
              <a:solidFill>
                <a:schemeClr val="bg1"/>
              </a:solidFill>
            </a:endParaRPr>
          </a:p>
          <a:p>
            <a:pPr marL="540000" lvl="1" indent="-540000" algn="l">
              <a:lnSpc>
                <a:spcPct val="130000"/>
              </a:lnSpc>
              <a:spcBef>
                <a:spcPts val="800"/>
              </a:spcBef>
              <a:buAutoNum type="arabicPeriod"/>
            </a:pPr>
            <a:r>
              <a:rPr lang="en-US">
                <a:solidFill>
                  <a:schemeClr val="bg1"/>
                </a:solidFill>
              </a:rPr>
              <a:t>D: Pink Shirt Day is about more than just wearing pink. It’s the day that we come together to celebrate diversity in all its forms, create a kinder </a:t>
            </a:r>
            <a:r>
              <a:rPr lang="en-US" err="1">
                <a:solidFill>
                  <a:schemeClr val="bg1"/>
                </a:solidFill>
              </a:rPr>
              <a:t>Aotearoa</a:t>
            </a:r>
            <a:r>
              <a:rPr lang="en-US">
                <a:solidFill>
                  <a:schemeClr val="bg1"/>
                </a:solidFill>
              </a:rPr>
              <a:t>, and end bullying, harassment and discrimination. </a:t>
            </a:r>
            <a:r>
              <a:rPr lang="en-US">
                <a:solidFill>
                  <a:schemeClr val="bg1"/>
                </a:solidFill>
                <a:hlinkClick r:id="rId3"/>
              </a:rPr>
              <a:t>LINK</a:t>
            </a:r>
            <a:endParaRPr lang="en-US" sz="4000">
              <a:solidFill>
                <a:schemeClr val="bg1"/>
              </a:solidFill>
            </a:endParaRPr>
          </a:p>
          <a:p>
            <a:pPr marL="540000" lvl="1" indent="-540000" algn="l">
              <a:lnSpc>
                <a:spcPct val="130000"/>
              </a:lnSpc>
              <a:spcBef>
                <a:spcPts val="800"/>
              </a:spcBef>
              <a:buAutoNum type="arabicPeriod"/>
            </a:pPr>
            <a:r>
              <a:rPr lang="en-US">
                <a:solidFill>
                  <a:schemeClr val="bg1"/>
                </a:solidFill>
              </a:rPr>
              <a:t>A: One in five workers in </a:t>
            </a:r>
            <a:r>
              <a:rPr lang="en-US" err="1">
                <a:solidFill>
                  <a:schemeClr val="bg1"/>
                </a:solidFill>
              </a:rPr>
              <a:t>Aotearoa</a:t>
            </a:r>
            <a:r>
              <a:rPr lang="en-US">
                <a:solidFill>
                  <a:schemeClr val="bg1"/>
                </a:solidFill>
              </a:rPr>
              <a:t> have experienced workplace bullying in the last 12 months. </a:t>
            </a:r>
            <a:r>
              <a:rPr lang="en-US">
                <a:solidFill>
                  <a:schemeClr val="bg1"/>
                </a:solidFill>
                <a:hlinkClick r:id="rId4"/>
              </a:rPr>
              <a:t>LINK</a:t>
            </a:r>
            <a:endParaRPr lang="en-US" sz="4000">
              <a:solidFill>
                <a:schemeClr val="bg1"/>
              </a:solidFill>
            </a:endParaRPr>
          </a:p>
          <a:p>
            <a:pPr marL="540000" lvl="1" indent="-540000" algn="l">
              <a:lnSpc>
                <a:spcPct val="130000"/>
              </a:lnSpc>
              <a:spcBef>
                <a:spcPts val="800"/>
              </a:spcBef>
              <a:buAutoNum type="arabicPeriod"/>
            </a:pPr>
            <a:r>
              <a:rPr lang="en-US">
                <a:solidFill>
                  <a:schemeClr val="bg1"/>
                </a:solidFill>
              </a:rPr>
              <a:t>1 - Bullying </a:t>
            </a:r>
            <a:r>
              <a:rPr lang="en-US" err="1">
                <a:solidFill>
                  <a:schemeClr val="bg1"/>
                </a:solidFill>
              </a:rPr>
              <a:t>behaviour</a:t>
            </a:r>
            <a:r>
              <a:rPr lang="en-US">
                <a:solidFill>
                  <a:schemeClr val="bg1"/>
                </a:solidFill>
              </a:rPr>
              <a:t> is repeated, and can involve a range of actions over time. 2 - The </a:t>
            </a:r>
            <a:r>
              <a:rPr lang="en-US" err="1">
                <a:solidFill>
                  <a:schemeClr val="bg1"/>
                </a:solidFill>
              </a:rPr>
              <a:t>behaviour</a:t>
            </a:r>
            <a:r>
              <a:rPr lang="en-US">
                <a:solidFill>
                  <a:schemeClr val="bg1"/>
                </a:solidFill>
              </a:rPr>
              <a:t> must be unreasonable - actions that a reasonable person in the same circumstances would see as unreasonable. This includes </a:t>
            </a:r>
            <a:r>
              <a:rPr lang="en-US" err="1">
                <a:solidFill>
                  <a:schemeClr val="bg1"/>
                </a:solidFill>
              </a:rPr>
              <a:t>victimising</a:t>
            </a:r>
            <a:r>
              <a:rPr lang="en-US">
                <a:solidFill>
                  <a:schemeClr val="bg1"/>
                </a:solidFill>
              </a:rPr>
              <a:t>, humiliating, intimidating or threatening a person. </a:t>
            </a:r>
            <a:r>
              <a:rPr lang="en-US">
                <a:solidFill>
                  <a:schemeClr val="bg1"/>
                </a:solidFill>
                <a:hlinkClick r:id="rId5"/>
              </a:rPr>
              <a:t>LINK</a:t>
            </a:r>
            <a:endParaRPr lang="en-US" sz="4000">
              <a:solidFill>
                <a:schemeClr val="bg1"/>
              </a:solidFill>
            </a:endParaRPr>
          </a:p>
          <a:p>
            <a:pPr marL="540000" lvl="1" indent="-540000" algn="l">
              <a:lnSpc>
                <a:spcPct val="130000"/>
              </a:lnSpc>
              <a:spcBef>
                <a:spcPts val="800"/>
              </a:spcBef>
              <a:buAutoNum type="arabicPeriod"/>
            </a:pPr>
            <a:r>
              <a:rPr lang="en-US">
                <a:solidFill>
                  <a:schemeClr val="bg1"/>
                </a:solidFill>
              </a:rPr>
              <a:t>B: Only 24% of workers who reported experiencing workplace bullying or harassment raised a formal complaint. The top reasons provided for not making a complaint or seeking support were feeling that it wouldn’t make a difference (34%), concerns about the impact that reporting the issue would have on their job/career (29%) or that reporting the issue would make the situation worse (29%). </a:t>
            </a:r>
            <a:r>
              <a:rPr lang="en-US">
                <a:solidFill>
                  <a:schemeClr val="bg1"/>
                </a:solidFill>
                <a:hlinkClick r:id="rId4"/>
              </a:rPr>
              <a:t>LINK</a:t>
            </a:r>
            <a:endParaRPr lang="en-US">
              <a:solidFill>
                <a:schemeClr val="bg1"/>
              </a:solidFill>
            </a:endParaRPr>
          </a:p>
          <a:p>
            <a:pPr marL="540000" lvl="1" indent="-540000" algn="l">
              <a:lnSpc>
                <a:spcPct val="130000"/>
              </a:lnSpc>
              <a:spcBef>
                <a:spcPts val="800"/>
              </a:spcBef>
              <a:buAutoNum type="arabicPeriod"/>
            </a:pPr>
            <a:r>
              <a:rPr lang="en-US">
                <a:solidFill>
                  <a:schemeClr val="bg1"/>
                </a:solidFill>
              </a:rPr>
              <a:t>FALSE: </a:t>
            </a:r>
            <a:r>
              <a:rPr lang="en-US" err="1">
                <a:solidFill>
                  <a:schemeClr val="bg1"/>
                </a:solidFill>
              </a:rPr>
              <a:t>Upstanders</a:t>
            </a:r>
            <a:r>
              <a:rPr lang="en-US">
                <a:solidFill>
                  <a:schemeClr val="bg1"/>
                </a:solidFill>
              </a:rPr>
              <a:t> can play a key role in stopping bullying. Using your words and actions to support someone who is being bullied can make a huge difference. </a:t>
            </a:r>
            <a:r>
              <a:rPr lang="en-US">
                <a:solidFill>
                  <a:schemeClr val="bg1"/>
                </a:solidFill>
                <a:hlinkClick r:id="rId6"/>
              </a:rPr>
              <a:t>LINK</a:t>
            </a:r>
            <a:endParaRPr lang="en-US">
              <a:solidFill>
                <a:schemeClr val="bg1"/>
              </a:solidFill>
            </a:endParaRPr>
          </a:p>
          <a:p>
            <a:pPr marL="540000" lvl="1" indent="-540000" algn="l">
              <a:lnSpc>
                <a:spcPct val="130000"/>
              </a:lnSpc>
              <a:spcBef>
                <a:spcPts val="800"/>
              </a:spcBef>
              <a:buAutoNum type="arabicPeriod"/>
            </a:pPr>
            <a:r>
              <a:rPr lang="en-US">
                <a:solidFill>
                  <a:schemeClr val="bg1"/>
                </a:solidFill>
              </a:rPr>
              <a:t>B: Bullying costs employers in </a:t>
            </a:r>
            <a:r>
              <a:rPr lang="en-US" err="1">
                <a:solidFill>
                  <a:schemeClr val="bg1"/>
                </a:solidFill>
              </a:rPr>
              <a:t>Aotearoa</a:t>
            </a:r>
            <a:r>
              <a:rPr lang="en-US">
                <a:solidFill>
                  <a:schemeClr val="bg1"/>
                </a:solidFill>
              </a:rPr>
              <a:t> $1.34 billion every year. </a:t>
            </a:r>
            <a:r>
              <a:rPr lang="en-US">
                <a:solidFill>
                  <a:schemeClr val="bg1"/>
                </a:solidFill>
                <a:hlinkClick r:id="rId7"/>
              </a:rPr>
              <a:t>LINK</a:t>
            </a:r>
            <a:endParaRPr lang="en-US" sz="4000">
              <a:solidFill>
                <a:schemeClr val="bg1"/>
              </a:solidFill>
            </a:endParaRPr>
          </a:p>
          <a:p>
            <a:pPr marL="540000" lvl="1" indent="-540000" algn="l">
              <a:lnSpc>
                <a:spcPct val="130000"/>
              </a:lnSpc>
              <a:spcBef>
                <a:spcPts val="800"/>
              </a:spcBef>
              <a:buAutoNum type="arabicPeriod"/>
            </a:pPr>
            <a:r>
              <a:rPr lang="en-US">
                <a:solidFill>
                  <a:schemeClr val="bg1"/>
                </a:solidFill>
              </a:rPr>
              <a:t>FALSE: Bullying not only impacts those being bullied, but also bystanders. Witnessing bullying is associated with negative psychological outcomes, including increased mental health issues such as anxiety and depression. Witnesses often experience reduced job satisfaction and increased intent to leave their job. </a:t>
            </a:r>
            <a:r>
              <a:rPr lang="en-US">
                <a:solidFill>
                  <a:schemeClr val="bg1"/>
                </a:solidFill>
                <a:hlinkClick r:id="rId8"/>
              </a:rPr>
              <a:t>LINK</a:t>
            </a:r>
            <a:endParaRPr lang="en-US" sz="4000">
              <a:solidFill>
                <a:schemeClr val="bg1"/>
              </a:solidFill>
            </a:endParaRPr>
          </a:p>
          <a:p>
            <a:pPr marL="540000" lvl="1" indent="-540000" algn="l">
              <a:lnSpc>
                <a:spcPct val="130000"/>
              </a:lnSpc>
              <a:spcBef>
                <a:spcPts val="800"/>
              </a:spcBef>
              <a:buAutoNum type="arabicPeriod"/>
            </a:pPr>
            <a:r>
              <a:rPr lang="en-US">
                <a:solidFill>
                  <a:schemeClr val="bg1"/>
                </a:solidFill>
              </a:rPr>
              <a:t>D: 84% of those surveyed had experienced cyber abuse, and 48% more than one form of it. </a:t>
            </a:r>
            <a:r>
              <a:rPr lang="en-US">
                <a:solidFill>
                  <a:schemeClr val="bg1"/>
                </a:solidFill>
                <a:hlinkClick r:id="rId9"/>
              </a:rPr>
              <a:t>LINK</a:t>
            </a:r>
            <a:endParaRPr lang="en-US" sz="4000">
              <a:solidFill>
                <a:schemeClr val="bg1"/>
              </a:solidFill>
            </a:endParaRPr>
          </a:p>
          <a:p>
            <a:pPr marL="540000" lvl="1" indent="-540000" algn="l">
              <a:lnSpc>
                <a:spcPct val="130000"/>
              </a:lnSpc>
              <a:spcBef>
                <a:spcPts val="800"/>
              </a:spcBef>
              <a:buAutoNum type="arabicPeriod"/>
            </a:pPr>
            <a:r>
              <a:rPr lang="en-US" sz="4000">
                <a:solidFill>
                  <a:schemeClr val="bg1"/>
                </a:solidFill>
              </a:rPr>
              <a:t>D: </a:t>
            </a:r>
            <a:r>
              <a:rPr lang="en-NZ" sz="4000">
                <a:solidFill>
                  <a:schemeClr val="bg1"/>
                </a:solidFill>
              </a:rPr>
              <a:t>Some organisational structures and management practices can create environments where bullying is more likely to occur. Therefore, it is important to address bullying from a holistic level where changes are seen across the organisational design</a:t>
            </a:r>
            <a:r>
              <a:rPr lang="en-US" sz="4000">
                <a:solidFill>
                  <a:schemeClr val="bg1"/>
                </a:solidFill>
              </a:rPr>
              <a:t>. </a:t>
            </a:r>
            <a:r>
              <a:rPr lang="en-US" sz="4000">
                <a:solidFill>
                  <a:schemeClr val="bg1"/>
                </a:solidFill>
                <a:hlinkClick r:id="rId10"/>
              </a:rPr>
              <a:t>LINK</a:t>
            </a:r>
            <a:endParaRPr lang="en-US" sz="4000">
              <a:solidFill>
                <a:schemeClr val="bg1"/>
              </a:solidFill>
            </a:endParaRPr>
          </a:p>
        </p:txBody>
      </p:sp>
    </p:spTree>
    <p:extLst>
      <p:ext uri="{BB962C8B-B14F-4D97-AF65-F5344CB8AC3E}">
        <p14:creationId xmlns:p14="http://schemas.microsoft.com/office/powerpoint/2010/main" val="72074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1</a:t>
            </a:r>
          </a:p>
        </p:txBody>
      </p:sp>
      <p:sp>
        <p:nvSpPr>
          <p:cNvPr id="7" name="Subtitle 6"/>
          <p:cNvSpPr>
            <a:spLocks noGrp="1"/>
          </p:cNvSpPr>
          <p:nvPr>
            <p:ph type="subTitle" idx="1"/>
          </p:nvPr>
        </p:nvSpPr>
        <p:spPr>
          <a:xfrm>
            <a:off x="3048199" y="5655733"/>
            <a:ext cx="18289191" cy="6267325"/>
          </a:xfrm>
        </p:spPr>
        <p:txBody>
          <a:bodyPr>
            <a:normAutofit fontScale="92500" lnSpcReduction="10000"/>
          </a:bodyPr>
          <a:lstStyle/>
          <a:p>
            <a:r>
              <a:rPr lang="en-US"/>
              <a:t>What year did Pink Shirt Day first </a:t>
            </a:r>
            <a:br>
              <a:rPr lang="en-US"/>
            </a:br>
            <a:r>
              <a:rPr lang="en-US"/>
              <a:t>take place in </a:t>
            </a:r>
            <a:r>
              <a:rPr lang="en-US" err="1"/>
              <a:t>Aotearoa</a:t>
            </a:r>
            <a:r>
              <a:rPr lang="en-US"/>
              <a:t>?</a:t>
            </a:r>
          </a:p>
          <a:p>
            <a:endParaRPr lang="en-US"/>
          </a:p>
          <a:p>
            <a:r>
              <a:rPr lang="en-US">
                <a:solidFill>
                  <a:schemeClr val="bg2"/>
                </a:solidFill>
                <a:latin typeface="+mj-lt"/>
              </a:rPr>
              <a:t>A) </a:t>
            </a:r>
            <a:r>
              <a:rPr lang="en-US"/>
              <a:t>2006</a:t>
            </a:r>
          </a:p>
          <a:p>
            <a:r>
              <a:rPr lang="en-US">
                <a:solidFill>
                  <a:schemeClr val="bg2"/>
                </a:solidFill>
                <a:latin typeface="+mj-lt"/>
              </a:rPr>
              <a:t>B) </a:t>
            </a:r>
            <a:r>
              <a:rPr lang="en-US"/>
              <a:t>2009</a:t>
            </a:r>
          </a:p>
          <a:p>
            <a:r>
              <a:rPr lang="en-US">
                <a:solidFill>
                  <a:schemeClr val="bg2"/>
                </a:solidFill>
                <a:latin typeface="+mj-lt"/>
              </a:rPr>
              <a:t>C) </a:t>
            </a:r>
            <a:r>
              <a:rPr lang="en-US"/>
              <a:t>2012</a:t>
            </a:r>
          </a:p>
        </p:txBody>
      </p:sp>
    </p:spTree>
    <p:extLst>
      <p:ext uri="{BB962C8B-B14F-4D97-AF65-F5344CB8AC3E}">
        <p14:creationId xmlns:p14="http://schemas.microsoft.com/office/powerpoint/2010/main" val="1108754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2</a:t>
            </a:r>
          </a:p>
        </p:txBody>
      </p:sp>
      <p:sp>
        <p:nvSpPr>
          <p:cNvPr id="7" name="Subtitle 6"/>
          <p:cNvSpPr>
            <a:spLocks noGrp="1"/>
          </p:cNvSpPr>
          <p:nvPr>
            <p:ph type="subTitle" idx="1"/>
          </p:nvPr>
        </p:nvSpPr>
        <p:spPr>
          <a:xfrm>
            <a:off x="3048199" y="5655734"/>
            <a:ext cx="19152235" cy="6499552"/>
          </a:xfrm>
        </p:spPr>
        <p:txBody>
          <a:bodyPr vert="horz" lIns="182889" tIns="91445" rIns="182889" bIns="91445" rtlCol="0" anchor="t">
            <a:normAutofit fontScale="92500" lnSpcReduction="10000"/>
          </a:bodyPr>
          <a:lstStyle/>
          <a:p>
            <a:r>
              <a:rPr lang="en-US"/>
              <a:t>Pink Shirt Day is about coming together to:</a:t>
            </a:r>
          </a:p>
          <a:p>
            <a:endParaRPr lang="en-US"/>
          </a:p>
          <a:p>
            <a:r>
              <a:rPr lang="en-US">
                <a:solidFill>
                  <a:schemeClr val="accent1"/>
                </a:solidFill>
                <a:latin typeface="+mj-lt"/>
              </a:rPr>
              <a:t>A) </a:t>
            </a:r>
            <a:r>
              <a:rPr lang="en-US"/>
              <a:t>Celebrate diversity in all its forms</a:t>
            </a:r>
          </a:p>
          <a:p>
            <a:r>
              <a:rPr lang="en-US">
                <a:solidFill>
                  <a:schemeClr val="accent1"/>
                </a:solidFill>
                <a:latin typeface="+mj-lt"/>
              </a:rPr>
              <a:t>B) </a:t>
            </a:r>
            <a:r>
              <a:rPr lang="en-US"/>
              <a:t>Prevent bullying, harassment and discrimination</a:t>
            </a:r>
          </a:p>
          <a:p>
            <a:r>
              <a:rPr lang="en-US">
                <a:solidFill>
                  <a:schemeClr val="accent1"/>
                </a:solidFill>
                <a:latin typeface="+mj-lt"/>
              </a:rPr>
              <a:t>C) </a:t>
            </a:r>
            <a:r>
              <a:rPr lang="en-US"/>
              <a:t>Create a kinder Aotearoa</a:t>
            </a:r>
          </a:p>
          <a:p>
            <a:r>
              <a:rPr lang="en-US">
                <a:solidFill>
                  <a:schemeClr val="accent1"/>
                </a:solidFill>
                <a:latin typeface="+mj-lt"/>
              </a:rPr>
              <a:t>D) </a:t>
            </a:r>
            <a:r>
              <a:rPr lang="en-US"/>
              <a:t>All of the above</a:t>
            </a:r>
          </a:p>
        </p:txBody>
      </p:sp>
    </p:spTree>
    <p:extLst>
      <p:ext uri="{BB962C8B-B14F-4D97-AF65-F5344CB8AC3E}">
        <p14:creationId xmlns:p14="http://schemas.microsoft.com/office/powerpoint/2010/main" val="2542542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3</a:t>
            </a:r>
          </a:p>
        </p:txBody>
      </p:sp>
      <p:sp>
        <p:nvSpPr>
          <p:cNvPr id="3" name="Subtitle 2"/>
          <p:cNvSpPr>
            <a:spLocks noGrp="1"/>
          </p:cNvSpPr>
          <p:nvPr>
            <p:ph type="subTitle" idx="1"/>
          </p:nvPr>
        </p:nvSpPr>
        <p:spPr>
          <a:xfrm>
            <a:off x="3048199" y="5127812"/>
            <a:ext cx="18289191" cy="7566212"/>
          </a:xfrm>
        </p:spPr>
        <p:txBody>
          <a:bodyPr>
            <a:normAutofit lnSpcReduction="10000"/>
          </a:bodyPr>
          <a:lstStyle/>
          <a:p>
            <a:r>
              <a:rPr lang="en-US"/>
              <a:t>___ in five workers in </a:t>
            </a:r>
            <a:r>
              <a:rPr lang="en-US" err="1"/>
              <a:t>Aotearoa</a:t>
            </a:r>
            <a:r>
              <a:rPr lang="en-US"/>
              <a:t> have experienced workplace bullying in the last </a:t>
            </a:r>
            <a:br>
              <a:rPr lang="en-US"/>
            </a:br>
            <a:r>
              <a:rPr lang="en-US"/>
              <a:t>12 months. </a:t>
            </a:r>
          </a:p>
          <a:p>
            <a:endParaRPr lang="en-US"/>
          </a:p>
          <a:p>
            <a:r>
              <a:rPr lang="en-US">
                <a:solidFill>
                  <a:schemeClr val="bg2"/>
                </a:solidFill>
                <a:latin typeface="+mj-lt"/>
              </a:rPr>
              <a:t>A) </a:t>
            </a:r>
            <a:r>
              <a:rPr lang="en-US"/>
              <a:t>One</a:t>
            </a:r>
          </a:p>
          <a:p>
            <a:r>
              <a:rPr lang="en-US">
                <a:solidFill>
                  <a:schemeClr val="bg2"/>
                </a:solidFill>
                <a:latin typeface="+mj-lt"/>
              </a:rPr>
              <a:t>B) </a:t>
            </a:r>
            <a:r>
              <a:rPr lang="en-US"/>
              <a:t>Two</a:t>
            </a:r>
          </a:p>
          <a:p>
            <a:r>
              <a:rPr lang="en-US">
                <a:solidFill>
                  <a:schemeClr val="bg2"/>
                </a:solidFill>
                <a:latin typeface="+mj-lt"/>
              </a:rPr>
              <a:t>C) </a:t>
            </a:r>
            <a:r>
              <a:rPr lang="en-US"/>
              <a:t>Three</a:t>
            </a:r>
          </a:p>
        </p:txBody>
      </p:sp>
    </p:spTree>
    <p:extLst>
      <p:ext uri="{BB962C8B-B14F-4D97-AF65-F5344CB8AC3E}">
        <p14:creationId xmlns:p14="http://schemas.microsoft.com/office/powerpoint/2010/main" val="3675490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4</a:t>
            </a:r>
          </a:p>
        </p:txBody>
      </p:sp>
      <p:sp>
        <p:nvSpPr>
          <p:cNvPr id="7" name="Subtitle 6"/>
          <p:cNvSpPr>
            <a:spLocks noGrp="1"/>
          </p:cNvSpPr>
          <p:nvPr>
            <p:ph type="subTitle" idx="1"/>
          </p:nvPr>
        </p:nvSpPr>
        <p:spPr/>
        <p:txBody>
          <a:bodyPr/>
          <a:lstStyle/>
          <a:p>
            <a:r>
              <a:rPr lang="en-US"/>
              <a:t>For a </a:t>
            </a:r>
            <a:r>
              <a:rPr lang="en-US" err="1"/>
              <a:t>behaviour</a:t>
            </a:r>
            <a:r>
              <a:rPr lang="en-US"/>
              <a:t> to be considered bullying, what two factors should be present?</a:t>
            </a:r>
            <a:endParaRPr lang="en-NZ"/>
          </a:p>
        </p:txBody>
      </p:sp>
    </p:spTree>
    <p:extLst>
      <p:ext uri="{BB962C8B-B14F-4D97-AF65-F5344CB8AC3E}">
        <p14:creationId xmlns:p14="http://schemas.microsoft.com/office/powerpoint/2010/main" val="2594386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5</a:t>
            </a:r>
          </a:p>
        </p:txBody>
      </p:sp>
      <p:sp>
        <p:nvSpPr>
          <p:cNvPr id="3" name="Subtitle 2"/>
          <p:cNvSpPr>
            <a:spLocks noGrp="1"/>
          </p:cNvSpPr>
          <p:nvPr>
            <p:ph type="subTitle" idx="1"/>
          </p:nvPr>
        </p:nvSpPr>
        <p:spPr>
          <a:xfrm>
            <a:off x="3048199" y="5127812"/>
            <a:ext cx="18289191" cy="7566212"/>
          </a:xfrm>
        </p:spPr>
        <p:txBody>
          <a:bodyPr>
            <a:normAutofit lnSpcReduction="10000"/>
          </a:bodyPr>
          <a:lstStyle/>
          <a:p>
            <a:pPr lvl="0"/>
            <a:r>
              <a:rPr lang="en-NZ"/>
              <a:t>What percentage of NZ workers who reported experiencing workplace bullying or harassment raised a formal complaint?</a:t>
            </a:r>
          </a:p>
          <a:p>
            <a:endParaRPr lang="en-US"/>
          </a:p>
          <a:p>
            <a:r>
              <a:rPr lang="en-US">
                <a:solidFill>
                  <a:schemeClr val="bg2"/>
                </a:solidFill>
                <a:latin typeface="+mj-lt"/>
              </a:rPr>
              <a:t>A) </a:t>
            </a:r>
            <a:r>
              <a:rPr lang="en-US"/>
              <a:t>51%</a:t>
            </a:r>
          </a:p>
          <a:p>
            <a:r>
              <a:rPr lang="en-US">
                <a:solidFill>
                  <a:schemeClr val="bg2"/>
                </a:solidFill>
                <a:latin typeface="+mj-lt"/>
              </a:rPr>
              <a:t>B) </a:t>
            </a:r>
            <a:r>
              <a:rPr lang="en-US"/>
              <a:t>24%</a:t>
            </a:r>
          </a:p>
          <a:p>
            <a:r>
              <a:rPr lang="en-US">
                <a:solidFill>
                  <a:schemeClr val="bg2"/>
                </a:solidFill>
                <a:latin typeface="+mj-lt"/>
              </a:rPr>
              <a:t>C) </a:t>
            </a:r>
            <a:r>
              <a:rPr lang="en-US"/>
              <a:t>19%</a:t>
            </a:r>
          </a:p>
        </p:txBody>
      </p:sp>
    </p:spTree>
    <p:extLst>
      <p:ext uri="{BB962C8B-B14F-4D97-AF65-F5344CB8AC3E}">
        <p14:creationId xmlns:p14="http://schemas.microsoft.com/office/powerpoint/2010/main" val="1898576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6</a:t>
            </a:r>
          </a:p>
        </p:txBody>
      </p:sp>
      <p:sp>
        <p:nvSpPr>
          <p:cNvPr id="7" name="Subtitle 6"/>
          <p:cNvSpPr>
            <a:spLocks noGrp="1"/>
          </p:cNvSpPr>
          <p:nvPr>
            <p:ph type="subTitle" idx="1"/>
          </p:nvPr>
        </p:nvSpPr>
        <p:spPr/>
        <p:txBody>
          <a:bodyPr/>
          <a:lstStyle/>
          <a:p>
            <a:r>
              <a:rPr lang="en-NZ" b="1"/>
              <a:t>True or False?</a:t>
            </a:r>
          </a:p>
          <a:p>
            <a:endParaRPr lang="en-NZ"/>
          </a:p>
          <a:p>
            <a:r>
              <a:rPr lang="en-NZ"/>
              <a:t>Being an </a:t>
            </a:r>
            <a:r>
              <a:rPr lang="en-NZ" err="1"/>
              <a:t>Upstander</a:t>
            </a:r>
            <a:r>
              <a:rPr lang="en-NZ"/>
              <a:t> does not help </a:t>
            </a:r>
            <a:br>
              <a:rPr lang="en-NZ"/>
            </a:br>
            <a:r>
              <a:rPr lang="en-NZ"/>
              <a:t>someone who is being bullied.</a:t>
            </a:r>
          </a:p>
        </p:txBody>
      </p:sp>
    </p:spTree>
    <p:extLst>
      <p:ext uri="{BB962C8B-B14F-4D97-AF65-F5344CB8AC3E}">
        <p14:creationId xmlns:p14="http://schemas.microsoft.com/office/powerpoint/2010/main" val="89017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7</a:t>
            </a:r>
          </a:p>
        </p:txBody>
      </p:sp>
      <p:sp>
        <p:nvSpPr>
          <p:cNvPr id="7" name="Subtitle 6"/>
          <p:cNvSpPr>
            <a:spLocks noGrp="1"/>
          </p:cNvSpPr>
          <p:nvPr>
            <p:ph type="subTitle" idx="1"/>
          </p:nvPr>
        </p:nvSpPr>
        <p:spPr/>
        <p:txBody>
          <a:bodyPr>
            <a:normAutofit lnSpcReduction="10000"/>
          </a:bodyPr>
          <a:lstStyle/>
          <a:p>
            <a:r>
              <a:rPr lang="en-NZ"/>
              <a:t>How much does bullying in the workplace cost employers in </a:t>
            </a:r>
            <a:r>
              <a:rPr lang="en-NZ" err="1"/>
              <a:t>Aotearoa</a:t>
            </a:r>
            <a:r>
              <a:rPr lang="en-NZ"/>
              <a:t> each year</a:t>
            </a:r>
            <a:r>
              <a:rPr lang="en-US"/>
              <a:t>?</a:t>
            </a:r>
          </a:p>
          <a:p>
            <a:endParaRPr lang="en-US"/>
          </a:p>
          <a:p>
            <a:r>
              <a:rPr lang="en-US">
                <a:solidFill>
                  <a:schemeClr val="bg2"/>
                </a:solidFill>
                <a:latin typeface="+mj-lt"/>
              </a:rPr>
              <a:t>A) </a:t>
            </a:r>
            <a:r>
              <a:rPr lang="en-US"/>
              <a:t>$45.72 million</a:t>
            </a:r>
          </a:p>
          <a:p>
            <a:r>
              <a:rPr lang="en-US">
                <a:solidFill>
                  <a:schemeClr val="bg2"/>
                </a:solidFill>
                <a:latin typeface="+mj-lt"/>
              </a:rPr>
              <a:t>B) </a:t>
            </a:r>
            <a:r>
              <a:rPr lang="en-US"/>
              <a:t>$1.34 billion</a:t>
            </a:r>
          </a:p>
          <a:p>
            <a:r>
              <a:rPr lang="en-US">
                <a:solidFill>
                  <a:schemeClr val="bg2"/>
                </a:solidFill>
                <a:latin typeface="+mj-lt"/>
              </a:rPr>
              <a:t>C) </a:t>
            </a:r>
            <a:r>
              <a:rPr lang="en-US"/>
              <a:t>$7.42 million</a:t>
            </a:r>
          </a:p>
        </p:txBody>
      </p:sp>
    </p:spTree>
    <p:extLst>
      <p:ext uri="{BB962C8B-B14F-4D97-AF65-F5344CB8AC3E}">
        <p14:creationId xmlns:p14="http://schemas.microsoft.com/office/powerpoint/2010/main" val="390475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NZ"/>
              <a:t>Question 8</a:t>
            </a:r>
          </a:p>
        </p:txBody>
      </p:sp>
      <p:sp>
        <p:nvSpPr>
          <p:cNvPr id="7" name="Subtitle 6"/>
          <p:cNvSpPr>
            <a:spLocks noGrp="1"/>
          </p:cNvSpPr>
          <p:nvPr>
            <p:ph type="subTitle" idx="1"/>
          </p:nvPr>
        </p:nvSpPr>
        <p:spPr/>
        <p:txBody>
          <a:bodyPr>
            <a:normAutofit/>
          </a:bodyPr>
          <a:lstStyle/>
          <a:p>
            <a:r>
              <a:rPr lang="en-NZ" b="1"/>
              <a:t>True or False?</a:t>
            </a:r>
          </a:p>
          <a:p>
            <a:endParaRPr lang="en-NZ"/>
          </a:p>
          <a:p>
            <a:r>
              <a:rPr lang="en-NZ"/>
              <a:t>Bullying only affects the </a:t>
            </a:r>
            <a:br>
              <a:rPr lang="en-NZ"/>
            </a:br>
            <a:r>
              <a:rPr lang="en-NZ"/>
              <a:t>person being bullied</a:t>
            </a:r>
            <a:endParaRPr lang="en-US"/>
          </a:p>
        </p:txBody>
      </p:sp>
    </p:spTree>
    <p:extLst>
      <p:ext uri="{BB962C8B-B14F-4D97-AF65-F5344CB8AC3E}">
        <p14:creationId xmlns:p14="http://schemas.microsoft.com/office/powerpoint/2010/main" val="3985553663"/>
      </p:ext>
    </p:extLst>
  </p:cSld>
  <p:clrMapOvr>
    <a:masterClrMapping/>
  </p:clrMapOvr>
</p:sld>
</file>

<file path=ppt/theme/theme1.xml><?xml version="1.0" encoding="utf-8"?>
<a:theme xmlns:a="http://schemas.openxmlformats.org/drawingml/2006/main" name="Office Theme">
  <a:themeElements>
    <a:clrScheme name="PSD2026">
      <a:dk1>
        <a:srgbClr val="3F3B39"/>
      </a:dk1>
      <a:lt1>
        <a:srgbClr val="E7E6E6"/>
      </a:lt1>
      <a:dk2>
        <a:srgbClr val="EE3378"/>
      </a:dk2>
      <a:lt2>
        <a:srgbClr val="F289B7"/>
      </a:lt2>
      <a:accent1>
        <a:srgbClr val="FDED9D"/>
      </a:accent1>
      <a:accent2>
        <a:srgbClr val="EE3378"/>
      </a:accent2>
      <a:accent3>
        <a:srgbClr val="3F3B39"/>
      </a:accent3>
      <a:accent4>
        <a:srgbClr val="F289B7"/>
      </a:accent4>
      <a:accent5>
        <a:srgbClr val="5B3426"/>
      </a:accent5>
      <a:accent6>
        <a:srgbClr val="A5CDD3"/>
      </a:accent6>
      <a:hlink>
        <a:srgbClr val="EE3378"/>
      </a:hlink>
      <a:folHlink>
        <a:srgbClr val="F289B7"/>
      </a:folHlink>
    </a:clrScheme>
    <a:fontScheme name="PSD 2026">
      <a:majorFont>
        <a:latin typeface="Atrament"/>
        <a:ea typeface=""/>
        <a:cs typeface=""/>
      </a:majorFont>
      <a:minorFont>
        <a:latin typeface="Asap Ital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4FD6E4ED07F54582C79FFB8031B374" ma:contentTypeVersion="23" ma:contentTypeDescription="Create a new document." ma:contentTypeScope="" ma:versionID="5dc6ce99b2f6e1b89ddbac99bf0bc9cd">
  <xsd:schema xmlns:xsd="http://www.w3.org/2001/XMLSchema" xmlns:xs="http://www.w3.org/2001/XMLSchema" xmlns:p="http://schemas.microsoft.com/office/2006/metadata/properties" xmlns:ns2="2c42301b-c6dd-4269-91b9-17c9a1ee7006" xmlns:ns3="629fa9f3-65f0-4f99-94e6-4f6d9e273c92" targetNamespace="http://schemas.microsoft.com/office/2006/metadata/properties" ma:root="true" ma:fieldsID="378e762510e5f654c782510967702543" ns2:_="" ns3:_="">
    <xsd:import namespace="2c42301b-c6dd-4269-91b9-17c9a1ee7006"/>
    <xsd:import namespace="629fa9f3-65f0-4f99-94e6-4f6d9e273c9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ReadbyPA" minOccurs="0"/>
                <xsd:element ref="ns2:lcf76f155ced4ddcb4097134ff3c332f" minOccurs="0"/>
                <xsd:element ref="ns3:TaxCatchAll" minOccurs="0"/>
                <xsd:element ref="ns2:_Flow_SignoffStatus" minOccurs="0"/>
                <xsd:element ref="ns2:MediaServiceObjectDetectorVersions" minOccurs="0"/>
                <xsd:element ref="ns2:Approval" minOccurs="0"/>
                <xsd:element ref="ns2:MediaServiceSearchProperties" minOccurs="0"/>
                <xsd:element ref="ns2:Approved"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2301b-c6dd-4269-91b9-17c9a1ee70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ReadbyPA" ma:index="21" nillable="true" ma:displayName="Read by P&amp;A" ma:default="0" ma:format="Dropdown" ma:internalName="ReadbyPA">
      <xsd:simpleType>
        <xsd:restriction base="dms:Boolea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e52b3390-3014-4f62-baac-4d26c891edb1" ma:termSetId="09814cd3-568e-fe90-9814-8d621ff8fb84" ma:anchorId="fba54fb3-c3e1-fe81-a776-ca4b69148c4d" ma:open="true" ma:isKeyword="false">
      <xsd:complexType>
        <xsd:sequence>
          <xsd:element ref="pc:Terms" minOccurs="0" maxOccurs="1"/>
        </xsd:sequence>
      </xsd:complexType>
    </xsd:element>
    <xsd:element name="_Flow_SignoffStatus" ma:index="25" nillable="true" ma:displayName="Sign-off status" ma:internalName="Sign_x002d_off_x0020_status">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Approval" ma:index="27" nillable="true" ma:displayName="Approval " ma:description="Sent to Diego " ma:format="Dropdown" ma:internalName="Approval">
      <xsd:simpleType>
        <xsd:restriction base="dms:Choice">
          <xsd:enumeration value="Needs review  "/>
          <xsd:enumeration value="Sent "/>
          <xsd:enumeration value="Choice 3"/>
        </xsd:restriction>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Approved" ma:index="29" nillable="true" ma:displayName="Approved" ma:format="Dropdown" ma:internalName="Approved">
      <xsd:simpleType>
        <xsd:restriction base="dms:Choice">
          <xsd:enumeration value="Draft"/>
          <xsd:enumeration value="Under review"/>
          <xsd:enumeration value="Approved"/>
        </xsd:restriction>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9fa9f3-65f0-4f99-94e6-4f6d9e273c92"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22b2c375-6162-4dd0-8da2-f8aaabace7f8}" ma:internalName="TaxCatchAll" ma:showField="CatchAllData" ma:web="629fa9f3-65f0-4f99-94e6-4f6d9e273c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proval xmlns="2c42301b-c6dd-4269-91b9-17c9a1ee7006" xsi:nil="true"/>
    <_Flow_SignoffStatus xmlns="2c42301b-c6dd-4269-91b9-17c9a1ee7006" xsi:nil="true"/>
    <lcf76f155ced4ddcb4097134ff3c332f xmlns="2c42301b-c6dd-4269-91b9-17c9a1ee7006">
      <Terms xmlns="http://schemas.microsoft.com/office/infopath/2007/PartnerControls"/>
    </lcf76f155ced4ddcb4097134ff3c332f>
    <ReadbyPA xmlns="2c42301b-c6dd-4269-91b9-17c9a1ee7006">false</ReadbyPA>
    <TaxCatchAll xmlns="629fa9f3-65f0-4f99-94e6-4f6d9e273c92" xsi:nil="true"/>
    <Approved xmlns="2c42301b-c6dd-4269-91b9-17c9a1ee7006" xsi:nil="true"/>
  </documentManagement>
</p:properties>
</file>

<file path=customXml/itemProps1.xml><?xml version="1.0" encoding="utf-8"?>
<ds:datastoreItem xmlns:ds="http://schemas.openxmlformats.org/officeDocument/2006/customXml" ds:itemID="{5D0719E8-AD77-4298-A242-F4A770ED1CD8}">
  <ds:schemaRefs>
    <ds:schemaRef ds:uri="2c42301b-c6dd-4269-91b9-17c9a1ee7006"/>
    <ds:schemaRef ds:uri="629fa9f3-65f0-4f99-94e6-4f6d9e273c9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EB739FB-66BB-4412-B22F-B46E578E6B57}">
  <ds:schemaRefs>
    <ds:schemaRef ds:uri="http://schemas.microsoft.com/sharepoint/v3/contenttype/forms"/>
  </ds:schemaRefs>
</ds:datastoreItem>
</file>

<file path=customXml/itemProps3.xml><?xml version="1.0" encoding="utf-8"?>
<ds:datastoreItem xmlns:ds="http://schemas.openxmlformats.org/officeDocument/2006/customXml" ds:itemID="{010A55FF-CCF8-47D4-BE18-90A4D4DCF2DE}">
  <ds:schemaRefs>
    <ds:schemaRef ds:uri="2c42301b-c6dd-4269-91b9-17c9a1ee7006"/>
    <ds:schemaRef ds:uri="629fa9f3-65f0-4f99-94e6-4f6d9e273c9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12</Slides>
  <Notes>0</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Bullying prevention quiz for workplaces</vt:lpstr>
      <vt:lpstr>Question 1</vt:lpstr>
      <vt:lpstr>Question 2</vt:lpstr>
      <vt:lpstr>Question 3</vt:lpstr>
      <vt:lpstr>Question 4</vt:lpstr>
      <vt:lpstr>Question 5</vt:lpstr>
      <vt:lpstr>Question 6</vt:lpstr>
      <vt:lpstr>Question 7</vt:lpstr>
      <vt:lpstr>Question 8</vt:lpstr>
      <vt:lpstr>Question 9</vt:lpstr>
      <vt:lpstr>Question 10</vt:lpstr>
      <vt:lpstr>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revision>2</cp:revision>
  <dcterms:created xsi:type="dcterms:W3CDTF">2020-02-20T02:21:13Z</dcterms:created>
  <dcterms:modified xsi:type="dcterms:W3CDTF">2026-02-19T22:00:32Z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0x010100B84FD6E4ED07F54582C79FFB8031B374</vt:lpwstr>
  </property>
  <property fmtid="{D5CDD505-2E9C-101B-9397-08002B2CF9AE}" pid="3" name="MediaServiceImageTags">
    <vt:lpwstr/>
  </property>
</Properties>
</file>